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73" r:id="rId3"/>
    <p:sldId id="257" r:id="rId4"/>
    <p:sldId id="258" r:id="rId5"/>
    <p:sldId id="259" r:id="rId6"/>
    <p:sldId id="275"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17C"/>
    <a:srgbClr val="306E28"/>
    <a:srgbClr val="607731"/>
    <a:srgbClr val="387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60"/>
  </p:normalViewPr>
  <p:slideViewPr>
    <p:cSldViewPr>
      <p:cViewPr varScale="1">
        <p:scale>
          <a:sx n="117" d="100"/>
          <a:sy n="117" d="100"/>
        </p:scale>
        <p:origin x="-14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en-US"/>
              <a:t>Salary Analytics</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BA51D6D-D019-4407-A6ED-2E8676472520}" type="datetimeFigureOut">
              <a:rPr lang="en-US"/>
              <a:pPr>
                <a:defRPr/>
              </a:pPr>
              <a:t>11/12/2013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BE943D6-EEBD-4C43-A413-5D9E144BA040}" type="slidenum">
              <a:rPr lang="en-US"/>
              <a:pPr>
                <a:defRPr/>
              </a:pPr>
              <a:t>‹#›</a:t>
            </a:fld>
            <a:endParaRPr lang="en-US" dirty="0"/>
          </a:p>
        </p:txBody>
      </p:sp>
    </p:spTree>
    <p:extLst>
      <p:ext uri="{BB962C8B-B14F-4D97-AF65-F5344CB8AC3E}">
        <p14:creationId xmlns:p14="http://schemas.microsoft.com/office/powerpoint/2010/main" val="4172872934"/>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en-US"/>
              <a:t>Salary Analytics</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9E7886F-73AA-4FEC-96EA-45908D0DE125}" type="datetimeFigureOut">
              <a:rPr lang="en-US"/>
              <a:pPr>
                <a:defRPr/>
              </a:pPr>
              <a:t>11/12/2013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E72B95-282B-4209-A51D-4A2F5A51459E}" type="slidenum">
              <a:rPr lang="en-US"/>
              <a:pPr>
                <a:defRPr/>
              </a:pPr>
              <a:t>‹#›</a:t>
            </a:fld>
            <a:endParaRPr lang="en-US" dirty="0"/>
          </a:p>
        </p:txBody>
      </p:sp>
    </p:spTree>
    <p:extLst>
      <p:ext uri="{BB962C8B-B14F-4D97-AF65-F5344CB8AC3E}">
        <p14:creationId xmlns:p14="http://schemas.microsoft.com/office/powerpoint/2010/main" val="4114158048"/>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en-US" smtClean="0"/>
          </a:p>
        </p:txBody>
      </p:sp>
      <p:sp>
        <p:nvSpPr>
          <p:cNvPr id="22532"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Salary Analytics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en-US" smtClean="0"/>
          </a:p>
        </p:txBody>
      </p:sp>
      <p:sp>
        <p:nvSpPr>
          <p:cNvPr id="23556"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Salary Analytics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en-US" smtClean="0"/>
          </a:p>
        </p:txBody>
      </p:sp>
      <p:sp>
        <p:nvSpPr>
          <p:cNvPr id="2458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Salary Analytics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F8E03A-9663-46F5-B9D4-E88E6CAD4FC3}" type="datetime1">
              <a:rPr lang="en-US"/>
              <a:pPr>
                <a:defRPr/>
              </a:pPr>
              <a:t>11/12/2013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3DBED7-E59C-415E-B623-A748F2AA4DD9}" type="slidenum">
              <a:rPr lang="en-US"/>
              <a:pPr>
                <a:defRPr/>
              </a:pPr>
              <a:t>‹#›</a:t>
            </a:fld>
            <a:endParaRPr lang="en-US" dirty="0"/>
          </a:p>
        </p:txBody>
      </p:sp>
    </p:spTree>
    <p:extLst>
      <p:ext uri="{BB962C8B-B14F-4D97-AF65-F5344CB8AC3E}">
        <p14:creationId xmlns:p14="http://schemas.microsoft.com/office/powerpoint/2010/main" val="4251031026"/>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975B9A-D3AB-4949-A60E-6832C50CEF6F}" type="datetime1">
              <a:rPr lang="en-US"/>
              <a:pPr>
                <a:defRPr/>
              </a:pPr>
              <a:t>11/12/2013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FC864B-5430-44FD-B24B-6180F7298C68}" type="slidenum">
              <a:rPr lang="en-US"/>
              <a:pPr>
                <a:defRPr/>
              </a:pPr>
              <a:t>‹#›</a:t>
            </a:fld>
            <a:endParaRPr lang="en-US" dirty="0"/>
          </a:p>
        </p:txBody>
      </p:sp>
    </p:spTree>
    <p:extLst>
      <p:ext uri="{BB962C8B-B14F-4D97-AF65-F5344CB8AC3E}">
        <p14:creationId xmlns:p14="http://schemas.microsoft.com/office/powerpoint/2010/main" val="3156214342"/>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C266EF-9B75-468E-8CCC-F5A48ED8A6F6}" type="datetime1">
              <a:rPr lang="en-US"/>
              <a:pPr>
                <a:defRPr/>
              </a:pPr>
              <a:t>11/12/2013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A397ED-E609-4754-AFA1-1130EE90FCFE}" type="slidenum">
              <a:rPr lang="en-US"/>
              <a:pPr>
                <a:defRPr/>
              </a:pPr>
              <a:t>‹#›</a:t>
            </a:fld>
            <a:endParaRPr lang="en-US" dirty="0"/>
          </a:p>
        </p:txBody>
      </p:sp>
    </p:spTree>
    <p:extLst>
      <p:ext uri="{BB962C8B-B14F-4D97-AF65-F5344CB8AC3E}">
        <p14:creationId xmlns:p14="http://schemas.microsoft.com/office/powerpoint/2010/main" val="2572837103"/>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CE9FE6-804B-4719-9659-9EEDC0E856CC}" type="datetime1">
              <a:rPr lang="en-US"/>
              <a:pPr>
                <a:defRPr/>
              </a:pPr>
              <a:t>11/12/2013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6BB583-61AD-4F13-996C-397B69710B42}" type="slidenum">
              <a:rPr lang="en-US"/>
              <a:pPr>
                <a:defRPr/>
              </a:pPr>
              <a:t>‹#›</a:t>
            </a:fld>
            <a:endParaRPr lang="en-US" dirty="0"/>
          </a:p>
        </p:txBody>
      </p:sp>
    </p:spTree>
    <p:extLst>
      <p:ext uri="{BB962C8B-B14F-4D97-AF65-F5344CB8AC3E}">
        <p14:creationId xmlns:p14="http://schemas.microsoft.com/office/powerpoint/2010/main" val="614170487"/>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5D76BEF-2B06-4E5C-AE9D-E1E3D316C42F}" type="datetime1">
              <a:rPr lang="en-US"/>
              <a:pPr>
                <a:defRPr/>
              </a:pPr>
              <a:t>11/12/2013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A8D3CC-50E2-41D2-9210-13E9244BC29D}" type="slidenum">
              <a:rPr lang="en-US"/>
              <a:pPr>
                <a:defRPr/>
              </a:pPr>
              <a:t>‹#›</a:t>
            </a:fld>
            <a:endParaRPr lang="en-US" dirty="0"/>
          </a:p>
        </p:txBody>
      </p:sp>
    </p:spTree>
    <p:extLst>
      <p:ext uri="{BB962C8B-B14F-4D97-AF65-F5344CB8AC3E}">
        <p14:creationId xmlns:p14="http://schemas.microsoft.com/office/powerpoint/2010/main" val="2643159261"/>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4FB8C3F-262A-4039-A491-8CE005EC6E54}" type="datetime1">
              <a:rPr lang="en-US"/>
              <a:pPr>
                <a:defRPr/>
              </a:pPr>
              <a:t>11/12/2013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4B82AF-62E6-4768-81A1-BC14E853AF79}" type="slidenum">
              <a:rPr lang="en-US"/>
              <a:pPr>
                <a:defRPr/>
              </a:pPr>
              <a:t>‹#›</a:t>
            </a:fld>
            <a:endParaRPr lang="en-US" dirty="0"/>
          </a:p>
        </p:txBody>
      </p:sp>
    </p:spTree>
    <p:extLst>
      <p:ext uri="{BB962C8B-B14F-4D97-AF65-F5344CB8AC3E}">
        <p14:creationId xmlns:p14="http://schemas.microsoft.com/office/powerpoint/2010/main" val="3598038432"/>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D8BFB-EB09-4D1C-B9E8-2BA8F1AC3E43}" type="datetime1">
              <a:rPr lang="en-US"/>
              <a:pPr>
                <a:defRPr/>
              </a:pPr>
              <a:t>11/12/2013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C209920-55CE-4DCD-B3CB-9881A72576A2}" type="slidenum">
              <a:rPr lang="en-US"/>
              <a:pPr>
                <a:defRPr/>
              </a:pPr>
              <a:t>‹#›</a:t>
            </a:fld>
            <a:endParaRPr lang="en-US" dirty="0"/>
          </a:p>
        </p:txBody>
      </p:sp>
    </p:spTree>
    <p:extLst>
      <p:ext uri="{BB962C8B-B14F-4D97-AF65-F5344CB8AC3E}">
        <p14:creationId xmlns:p14="http://schemas.microsoft.com/office/powerpoint/2010/main" val="251330044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C266F0-A437-48AD-AEDD-ACF7303BE9FF}" type="datetime1">
              <a:rPr lang="en-US"/>
              <a:pPr>
                <a:defRPr/>
              </a:pPr>
              <a:t>11/12/2013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DFFDDB6-869C-488D-A396-C340A513BA32}" type="slidenum">
              <a:rPr lang="en-US"/>
              <a:pPr>
                <a:defRPr/>
              </a:pPr>
              <a:t>‹#›</a:t>
            </a:fld>
            <a:endParaRPr lang="en-US" dirty="0"/>
          </a:p>
        </p:txBody>
      </p:sp>
    </p:spTree>
    <p:extLst>
      <p:ext uri="{BB962C8B-B14F-4D97-AF65-F5344CB8AC3E}">
        <p14:creationId xmlns:p14="http://schemas.microsoft.com/office/powerpoint/2010/main" val="1327083151"/>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91E790-5627-4AC8-B5CF-D53418EFA315}" type="datetime1">
              <a:rPr lang="en-US"/>
              <a:pPr>
                <a:defRPr/>
              </a:pPr>
              <a:t>11/12/2013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068F3A-78F8-4C3B-8A95-2B5183C51B56}" type="slidenum">
              <a:rPr lang="en-US"/>
              <a:pPr>
                <a:defRPr/>
              </a:pPr>
              <a:t>‹#›</a:t>
            </a:fld>
            <a:endParaRPr lang="en-US" dirty="0"/>
          </a:p>
        </p:txBody>
      </p:sp>
    </p:spTree>
    <p:extLst>
      <p:ext uri="{BB962C8B-B14F-4D97-AF65-F5344CB8AC3E}">
        <p14:creationId xmlns:p14="http://schemas.microsoft.com/office/powerpoint/2010/main" val="3158841027"/>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9AC7F7-DDD2-4128-8B90-F63342A4843C}" type="datetime1">
              <a:rPr lang="en-US"/>
              <a:pPr>
                <a:defRPr/>
              </a:pPr>
              <a:t>11/12/2013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9FF0C4-CF5F-45A1-B5D5-FEB36A472625}" type="slidenum">
              <a:rPr lang="en-US"/>
              <a:pPr>
                <a:defRPr/>
              </a:pPr>
              <a:t>‹#›</a:t>
            </a:fld>
            <a:endParaRPr lang="en-US" dirty="0"/>
          </a:p>
        </p:txBody>
      </p:sp>
    </p:spTree>
    <p:extLst>
      <p:ext uri="{BB962C8B-B14F-4D97-AF65-F5344CB8AC3E}">
        <p14:creationId xmlns:p14="http://schemas.microsoft.com/office/powerpoint/2010/main" val="1411328895"/>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C2E726-80C5-4374-ACC3-18C614F8CE6F}" type="datetime1">
              <a:rPr lang="en-US"/>
              <a:pPr>
                <a:defRPr/>
              </a:pPr>
              <a:t>11/12/2013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E79323-5421-4C28-BD52-0527AC95F702}" type="slidenum">
              <a:rPr lang="en-US"/>
              <a:pPr>
                <a:defRPr/>
              </a:pPr>
              <a:t>‹#›</a:t>
            </a:fld>
            <a:endParaRPr lang="en-US" dirty="0"/>
          </a:p>
        </p:txBody>
      </p:sp>
    </p:spTree>
    <p:extLst>
      <p:ext uri="{BB962C8B-B14F-4D97-AF65-F5344CB8AC3E}">
        <p14:creationId xmlns:p14="http://schemas.microsoft.com/office/powerpoint/2010/main" val="405169209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12F1D9E-C62D-4473-91A9-7947B33E2D81}" type="datetime1">
              <a:rPr lang="en-US"/>
              <a:pPr>
                <a:defRPr/>
              </a:pPr>
              <a:t>11/12/2013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93AB414-E4D4-4583-812F-44FCAB134C1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905000"/>
            <a:ext cx="7772400" cy="1470025"/>
          </a:xfrm>
        </p:spPr>
        <p:txBody>
          <a:bodyPr/>
          <a:lstStyle/>
          <a:p>
            <a:pPr eaLnBrk="1" hangingPunct="1"/>
            <a:r>
              <a:rPr lang="pl-PL" altLang="en-US" sz="4000" smtClean="0">
                <a:solidFill>
                  <a:srgbClr val="00717C"/>
                </a:solidFill>
              </a:rPr>
              <a:t>Salary Analytics™</a:t>
            </a:r>
            <a:endParaRPr lang="en-US" altLang="en-US" sz="4000" smtClean="0">
              <a:solidFill>
                <a:srgbClr val="00717C"/>
              </a:solidFill>
            </a:endParaRPr>
          </a:p>
        </p:txBody>
      </p:sp>
      <p:sp>
        <p:nvSpPr>
          <p:cNvPr id="3" name="Subtitle 2"/>
          <p:cNvSpPr>
            <a:spLocks noGrp="1"/>
          </p:cNvSpPr>
          <p:nvPr>
            <p:ph type="subTitle" idx="1"/>
          </p:nvPr>
        </p:nvSpPr>
        <p:spPr>
          <a:xfrm>
            <a:off x="1371600" y="3505200"/>
            <a:ext cx="6400800" cy="381000"/>
          </a:xfrm>
        </p:spPr>
        <p:txBody>
          <a:bodyPr rtlCol="0">
            <a:normAutofit/>
          </a:bodyPr>
          <a:lstStyle/>
          <a:p>
            <a:pPr eaLnBrk="1" fontAlgn="auto" hangingPunct="1">
              <a:spcAft>
                <a:spcPts val="0"/>
              </a:spcAft>
              <a:buFont typeface="Arial" pitchFamily="34" charset="0"/>
              <a:buNone/>
              <a:defRPr/>
            </a:pPr>
            <a:r>
              <a:rPr lang="en-GB" sz="1600" dirty="0" smtClean="0"/>
              <a:t>Integrated salary reporting system</a:t>
            </a:r>
            <a:endParaRPr lang="en-US" sz="1600" dirty="0"/>
          </a:p>
        </p:txBody>
      </p:sp>
      <p:pic>
        <p:nvPicPr>
          <p:cNvPr id="2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1657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04800"/>
            <a:ext cx="12668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Subtitle 2"/>
          <p:cNvSpPr txBox="1">
            <a:spLocks/>
          </p:cNvSpPr>
          <p:nvPr/>
        </p:nvSpPr>
        <p:spPr bwMode="auto">
          <a:xfrm>
            <a:off x="1447800" y="4191000"/>
            <a:ext cx="594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buFont typeface="Arial" charset="0"/>
              <a:buNone/>
            </a:pPr>
            <a:r>
              <a:rPr lang="pl-PL" altLang="en-US" sz="1400" i="1">
                <a:solidFill>
                  <a:srgbClr val="00717C"/>
                </a:solidFill>
              </a:rPr>
              <a:t>raporty-placowe.pl</a:t>
            </a:r>
            <a:endParaRPr lang="en-US" altLang="en-US" sz="1400" i="1">
              <a:solidFill>
                <a:srgbClr val="00717C"/>
              </a:solidFill>
            </a:endParaRPr>
          </a:p>
        </p:txBody>
      </p:sp>
      <p:cxnSp>
        <p:nvCxnSpPr>
          <p:cNvPr id="8" name="Straight Connector 7"/>
          <p:cNvCxnSpPr/>
          <p:nvPr/>
        </p:nvCxnSpPr>
        <p:spPr>
          <a:xfrm>
            <a:off x="609600" y="6477000"/>
            <a:ext cx="8001000" cy="0"/>
          </a:xfrm>
          <a:prstGeom prst="line">
            <a:avLst/>
          </a:prstGeom>
          <a:ln>
            <a:solidFill>
              <a:srgbClr val="607731">
                <a:alpha val="26000"/>
              </a:srgb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6488113"/>
            <a:ext cx="8001000" cy="231775"/>
          </a:xfrm>
          <a:prstGeom prst="rect">
            <a:avLst/>
          </a:prstGeom>
        </p:spPr>
        <p:txBody>
          <a:bodyPr>
            <a:spAutoFit/>
          </a:bodyPr>
          <a:lstStyle/>
          <a:p>
            <a:pPr algn="ctr" fontAlgn="auto">
              <a:spcBef>
                <a:spcPts val="0"/>
              </a:spcBef>
              <a:spcAft>
                <a:spcPts val="0"/>
              </a:spcAft>
              <a:defRPr/>
            </a:pPr>
            <a:r>
              <a:rPr lang="pl-PL" sz="900" i="1" dirty="0">
                <a:solidFill>
                  <a:schemeClr val="bg1">
                    <a:lumMod val="50000"/>
                  </a:schemeClr>
                </a:solidFill>
                <a:latin typeface="+mn-lt"/>
                <a:cs typeface="+mn-cs"/>
              </a:rPr>
              <a:t>Copyright by ProXmedia 2011</a:t>
            </a:r>
            <a:endParaRPr lang="en-US" sz="900" i="1" dirty="0">
              <a:solidFill>
                <a:schemeClr val="bg1">
                  <a:lumMod val="50000"/>
                </a:schemeClr>
              </a:solidFill>
              <a:latin typeface="+mn-lt"/>
              <a:cs typeface="+mn-cs"/>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09600" y="6477000"/>
            <a:ext cx="8001000" cy="0"/>
          </a:xfrm>
          <a:prstGeom prst="line">
            <a:avLst/>
          </a:prstGeom>
          <a:ln>
            <a:solidFill>
              <a:srgbClr val="607731">
                <a:alpha val="2600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9600" y="6488113"/>
            <a:ext cx="8001000" cy="231775"/>
          </a:xfrm>
          <a:prstGeom prst="rect">
            <a:avLst/>
          </a:prstGeom>
        </p:spPr>
        <p:txBody>
          <a:bodyPr>
            <a:spAutoFit/>
          </a:bodyPr>
          <a:lstStyle/>
          <a:p>
            <a:pPr algn="ctr" fontAlgn="auto">
              <a:spcBef>
                <a:spcPts val="0"/>
              </a:spcBef>
              <a:spcAft>
                <a:spcPts val="0"/>
              </a:spcAft>
              <a:defRPr/>
            </a:pPr>
            <a:r>
              <a:rPr lang="pl-PL" sz="900" i="1" dirty="0">
                <a:solidFill>
                  <a:schemeClr val="bg1">
                    <a:lumMod val="50000"/>
                  </a:schemeClr>
                </a:solidFill>
                <a:latin typeface="+mn-lt"/>
                <a:cs typeface="+mn-cs"/>
              </a:rPr>
              <a:t>Copyright by ProXmedia 2011</a:t>
            </a:r>
            <a:endParaRPr lang="en-US" sz="900" i="1" dirty="0">
              <a:solidFill>
                <a:schemeClr val="bg1">
                  <a:lumMod val="50000"/>
                </a:schemeClr>
              </a:solidFill>
              <a:latin typeface="+mn-lt"/>
              <a:cs typeface="+mn-cs"/>
            </a:endParaRPr>
          </a:p>
        </p:txBody>
      </p:sp>
      <p:sp>
        <p:nvSpPr>
          <p:cNvPr id="8" name="Rectangle 7"/>
          <p:cNvSpPr/>
          <p:nvPr/>
        </p:nvSpPr>
        <p:spPr>
          <a:xfrm>
            <a:off x="6631200" y="2134800"/>
            <a:ext cx="1981200" cy="3962400"/>
          </a:xfrm>
          <a:prstGeom prst="rect">
            <a:avLst/>
          </a:prstGeom>
          <a:solidFill>
            <a:srgbClr val="00717C">
              <a:alpha val="9000"/>
            </a:srgbClr>
          </a:solidFill>
          <a:ln w="9525">
            <a:solidFill>
              <a:srgbClr val="306E28">
                <a:alpha val="75000"/>
              </a:srgbClr>
            </a:solidFill>
          </a:ln>
          <a:effectLst>
            <a:innerShdw blurRad="63500" dist="317500" dir="2700000">
              <a:srgbClr val="00717C">
                <a:alpha val="18000"/>
              </a:srgbClr>
            </a:innerShdw>
          </a:effectLst>
        </p:spPr>
        <p:style>
          <a:lnRef idx="2">
            <a:schemeClr val="dk1"/>
          </a:lnRef>
          <a:fillRef idx="1">
            <a:schemeClr val="lt1"/>
          </a:fillRef>
          <a:effectRef idx="0">
            <a:schemeClr val="dk1"/>
          </a:effectRef>
          <a:fontRef idx="minor">
            <a:schemeClr val="dk1"/>
          </a:fontRef>
        </p:style>
        <p:txBody>
          <a:bodyPr/>
          <a:lstStyle/>
          <a:p>
            <a:pPr algn="ctr" fontAlgn="auto">
              <a:lnSpc>
                <a:spcPct val="150000"/>
              </a:lnSpc>
              <a:spcBef>
                <a:spcPts val="0"/>
              </a:spcBef>
              <a:spcAft>
                <a:spcPts val="0"/>
              </a:spcAft>
              <a:defRPr/>
            </a:pPr>
            <a:r>
              <a:rPr lang="en-GB" sz="1200" b="1" dirty="0">
                <a:solidFill>
                  <a:srgbClr val="00717C"/>
                </a:solidFill>
              </a:rPr>
              <a:t>Main</a:t>
            </a:r>
            <a:r>
              <a:rPr lang="pl-PL" sz="1200" b="1" dirty="0">
                <a:solidFill>
                  <a:srgbClr val="00717C"/>
                </a:solidFill>
              </a:rPr>
              <a:t> features</a:t>
            </a:r>
            <a:endParaRPr lang="en-US" sz="1200" b="1" dirty="0">
              <a:solidFill>
                <a:srgbClr val="00717C"/>
              </a:solidFill>
            </a:endParaRPr>
          </a:p>
        </p:txBody>
      </p:sp>
      <p:sp>
        <p:nvSpPr>
          <p:cNvPr id="9" name="TextBox 8"/>
          <p:cNvSpPr txBox="1"/>
          <p:nvPr/>
        </p:nvSpPr>
        <p:spPr>
          <a:xfrm>
            <a:off x="6705600" y="2514600"/>
            <a:ext cx="1828800" cy="3123932"/>
          </a:xfrm>
          <a:prstGeom prst="rect">
            <a:avLst/>
          </a:prstGeom>
          <a:noFill/>
        </p:spPr>
        <p:txBody>
          <a:bodyPr>
            <a:spAutoFit/>
          </a:bodyPr>
          <a:lstStyle/>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possibility </a:t>
            </a:r>
            <a:r>
              <a:rPr lang="en-GB" sz="900" i="1" dirty="0">
                <a:solidFill>
                  <a:schemeClr val="tx1">
                    <a:lumMod val="75000"/>
                    <a:lumOff val="25000"/>
                  </a:schemeClr>
                </a:solidFill>
                <a:latin typeface="+mn-lt"/>
                <a:cs typeface="+mn-cs"/>
              </a:rPr>
              <a:t>to adjust the salary range thresholds</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of limiting the sample from the bottom and top of the boundary</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a:t>
            </a:r>
            <a:r>
              <a:rPr lang="en-GB" sz="900" i="1" dirty="0">
                <a:solidFill>
                  <a:schemeClr val="tx1">
                    <a:lumMod val="75000"/>
                    <a:lumOff val="25000"/>
                  </a:schemeClr>
                </a:solidFill>
                <a:latin typeface="+mn-lt"/>
                <a:cs typeface="+mn-cs"/>
              </a:rPr>
              <a:t>possibility to customize the data for a specific period of time</a:t>
            </a: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rPr>
              <a:t>The possibility </a:t>
            </a:r>
            <a:r>
              <a:rPr lang="en-GB" sz="900" i="1" dirty="0">
                <a:solidFill>
                  <a:schemeClr val="tx1">
                    <a:lumMod val="75000"/>
                    <a:lumOff val="25000"/>
                  </a:schemeClr>
                </a:solidFill>
                <a:latin typeface="+mn-lt"/>
              </a:rPr>
              <a:t>to view additional information for each series such as </a:t>
            </a:r>
            <a:r>
              <a:rPr lang="en-GB" sz="900" i="1" dirty="0" err="1">
                <a:solidFill>
                  <a:schemeClr val="tx1">
                    <a:lumMod val="75000"/>
                    <a:lumOff val="25000"/>
                  </a:schemeClr>
                </a:solidFill>
                <a:latin typeface="+mn-lt"/>
              </a:rPr>
              <a:t>decile</a:t>
            </a:r>
            <a:r>
              <a:rPr lang="en-GB" sz="900" i="1" dirty="0">
                <a:solidFill>
                  <a:schemeClr val="tx1">
                    <a:lumMod val="75000"/>
                    <a:lumOff val="25000"/>
                  </a:schemeClr>
                </a:solidFill>
                <a:latin typeface="+mn-lt"/>
              </a:rPr>
              <a:t> relation, </a:t>
            </a:r>
            <a:r>
              <a:rPr lang="en-GB" sz="900" i="1" dirty="0" err="1">
                <a:solidFill>
                  <a:schemeClr val="tx1">
                    <a:lumMod val="75000"/>
                    <a:lumOff val="25000"/>
                  </a:schemeClr>
                </a:solidFill>
                <a:latin typeface="+mn-lt"/>
              </a:rPr>
              <a:t>Gini</a:t>
            </a:r>
            <a:r>
              <a:rPr lang="en-GB" sz="900" i="1" dirty="0">
                <a:solidFill>
                  <a:schemeClr val="tx1">
                    <a:lumMod val="75000"/>
                    <a:lumOff val="25000"/>
                  </a:schemeClr>
                </a:solidFill>
                <a:latin typeface="+mn-lt"/>
              </a:rPr>
              <a:t> index etc.</a:t>
            </a: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possibility </a:t>
            </a:r>
            <a:r>
              <a:rPr lang="en-GB" sz="900" i="1" dirty="0">
                <a:solidFill>
                  <a:schemeClr val="tx1">
                    <a:lumMod val="75000"/>
                    <a:lumOff val="25000"/>
                  </a:schemeClr>
                </a:solidFill>
                <a:latin typeface="+mn-lt"/>
                <a:cs typeface="+mn-cs"/>
              </a:rPr>
              <a:t>to observe salary trend, satisfaction levels, qualification occurrence - in all salary ranges</a:t>
            </a:r>
            <a:endParaRPr lang="pl-PL" sz="900" dirty="0">
              <a:latin typeface="+mn-lt"/>
              <a:cs typeface="+mn-cs"/>
            </a:endParaRPr>
          </a:p>
          <a:p>
            <a:pPr fontAlgn="auto">
              <a:spcBef>
                <a:spcPts val="0"/>
              </a:spcBef>
              <a:spcAft>
                <a:spcPts val="0"/>
              </a:spcAft>
              <a:defRPr/>
            </a:pPr>
            <a:endParaRPr lang="en-US" sz="800" dirty="0">
              <a:latin typeface="+mn-lt"/>
              <a:cs typeface="+mn-cs"/>
            </a:endParaRPr>
          </a:p>
        </p:txBody>
      </p:sp>
      <p:sp>
        <p:nvSpPr>
          <p:cNvPr id="10" name="Title 1"/>
          <p:cNvSpPr>
            <a:spLocks noGrp="1"/>
          </p:cNvSpPr>
          <p:nvPr>
            <p:ph type="title"/>
          </p:nvPr>
        </p:nvSpPr>
        <p:spPr/>
        <p:txBody>
          <a:bodyPr rtlCol="0">
            <a:normAutofit/>
          </a:bodyPr>
          <a:lstStyle/>
          <a:p>
            <a:pPr eaLnBrk="1" fontAlgn="auto" hangingPunct="1">
              <a:lnSpc>
                <a:spcPct val="150000"/>
              </a:lnSpc>
              <a:spcAft>
                <a:spcPts val="0"/>
              </a:spcAft>
              <a:defRPr/>
            </a:pPr>
            <a:r>
              <a:rPr lang="pl-PL" sz="2000" b="1" i="1" dirty="0" smtClean="0">
                <a:solidFill>
                  <a:srgbClr val="00717C"/>
                </a:solidFill>
              </a:rPr>
              <a:t>R</a:t>
            </a:r>
            <a:r>
              <a:rPr lang="en-GB" sz="2000" b="1" i="1" dirty="0" smtClean="0">
                <a:solidFill>
                  <a:srgbClr val="00717C"/>
                </a:solidFill>
              </a:rPr>
              <a:t>e</a:t>
            </a:r>
            <a:r>
              <a:rPr lang="pl-PL" sz="2000" b="1" i="1" dirty="0" smtClean="0">
                <a:solidFill>
                  <a:srgbClr val="00717C"/>
                </a:solidFill>
              </a:rPr>
              <a:t>port „</a:t>
            </a:r>
            <a:r>
              <a:rPr lang="en-GB" sz="2000" b="1" i="1" dirty="0" smtClean="0">
                <a:solidFill>
                  <a:srgbClr val="00717C"/>
                </a:solidFill>
              </a:rPr>
              <a:t>Professions</a:t>
            </a:r>
            <a:r>
              <a:rPr lang="pl-PL" sz="2000" b="1" i="1" dirty="0" smtClean="0">
                <a:solidFill>
                  <a:srgbClr val="00717C"/>
                </a:solidFill>
              </a:rPr>
              <a:t>”</a:t>
            </a:r>
            <a:r>
              <a:rPr lang="pl-PL" sz="2000" b="1" dirty="0" smtClean="0"/>
              <a:t/>
            </a:r>
            <a:br>
              <a:rPr lang="pl-PL" sz="2000" b="1" dirty="0" smtClean="0"/>
            </a:br>
            <a:r>
              <a:rPr lang="en-GB" sz="1100" i="1" dirty="0" smtClean="0">
                <a:solidFill>
                  <a:schemeClr val="tx1">
                    <a:lumMod val="50000"/>
                    <a:lumOff val="50000"/>
                  </a:schemeClr>
                </a:solidFill>
              </a:rPr>
              <a:t> Shows a breakdown of profession groups in salary ranges</a:t>
            </a:r>
            <a:endParaRPr lang="en-US" sz="1100" b="1" i="1" dirty="0">
              <a:solidFill>
                <a:schemeClr val="tx1">
                  <a:lumMod val="50000"/>
                  <a:lumOff val="50000"/>
                </a:schemeClr>
              </a:solidFill>
            </a:endParaRPr>
          </a:p>
        </p:txBody>
      </p:sp>
      <p:pic>
        <p:nvPicPr>
          <p:cNvPr id="112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1657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Box 11"/>
          <p:cNvSpPr txBox="1">
            <a:spLocks noChangeArrowheads="1"/>
          </p:cNvSpPr>
          <p:nvPr/>
        </p:nvSpPr>
        <p:spPr bwMode="auto">
          <a:xfrm>
            <a:off x="609600" y="6248400"/>
            <a:ext cx="1219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800" i="1">
                <a:solidFill>
                  <a:srgbClr val="00717C"/>
                </a:solidFill>
              </a:rPr>
              <a:t>* </a:t>
            </a:r>
            <a:r>
              <a:rPr lang="en-GB" altLang="en-US" sz="800" i="1">
                <a:solidFill>
                  <a:srgbClr val="00717C"/>
                </a:solidFill>
              </a:rPr>
              <a:t>Random data</a:t>
            </a:r>
            <a:endParaRPr lang="en-US" altLang="en-US" sz="800" i="1">
              <a:solidFill>
                <a:srgbClr val="00717C"/>
              </a:solidFill>
            </a:endParaRPr>
          </a:p>
        </p:txBody>
      </p:sp>
      <p:pic>
        <p:nvPicPr>
          <p:cNvPr id="11275" name="Content Placeholder 11" descr="7.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4329"/>
          <a:stretch/>
        </p:blipFill>
        <p:spPr>
          <a:xfrm>
            <a:off x="762000" y="1549466"/>
            <a:ext cx="5180013" cy="4525963"/>
          </a:xfrm>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09600" y="6477000"/>
            <a:ext cx="8001000" cy="0"/>
          </a:xfrm>
          <a:prstGeom prst="line">
            <a:avLst/>
          </a:prstGeom>
          <a:ln>
            <a:solidFill>
              <a:srgbClr val="607731">
                <a:alpha val="2600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9600" y="6488113"/>
            <a:ext cx="8001000" cy="231775"/>
          </a:xfrm>
          <a:prstGeom prst="rect">
            <a:avLst/>
          </a:prstGeom>
        </p:spPr>
        <p:txBody>
          <a:bodyPr>
            <a:spAutoFit/>
          </a:bodyPr>
          <a:lstStyle/>
          <a:p>
            <a:pPr algn="ctr" fontAlgn="auto">
              <a:spcBef>
                <a:spcPts val="0"/>
              </a:spcBef>
              <a:spcAft>
                <a:spcPts val="0"/>
              </a:spcAft>
              <a:defRPr/>
            </a:pPr>
            <a:r>
              <a:rPr lang="pl-PL" sz="900" i="1" dirty="0">
                <a:solidFill>
                  <a:schemeClr val="bg1">
                    <a:lumMod val="50000"/>
                  </a:schemeClr>
                </a:solidFill>
                <a:latin typeface="+mn-lt"/>
                <a:cs typeface="+mn-cs"/>
              </a:rPr>
              <a:t>Copyright by ProXmedia 2011</a:t>
            </a:r>
            <a:endParaRPr lang="en-US" sz="900" i="1" dirty="0">
              <a:solidFill>
                <a:schemeClr val="bg1">
                  <a:lumMod val="50000"/>
                </a:schemeClr>
              </a:solidFill>
              <a:latin typeface="+mn-lt"/>
              <a:cs typeface="+mn-cs"/>
            </a:endParaRPr>
          </a:p>
        </p:txBody>
      </p:sp>
      <p:sp>
        <p:nvSpPr>
          <p:cNvPr id="8" name="Rectangle 7"/>
          <p:cNvSpPr/>
          <p:nvPr/>
        </p:nvSpPr>
        <p:spPr>
          <a:xfrm>
            <a:off x="6631200" y="2134800"/>
            <a:ext cx="1981200" cy="3808800"/>
          </a:xfrm>
          <a:prstGeom prst="rect">
            <a:avLst/>
          </a:prstGeom>
          <a:solidFill>
            <a:srgbClr val="00717C">
              <a:alpha val="9000"/>
            </a:srgbClr>
          </a:solidFill>
          <a:ln w="9525">
            <a:solidFill>
              <a:srgbClr val="306E28">
                <a:alpha val="75000"/>
              </a:srgbClr>
            </a:solidFill>
          </a:ln>
          <a:effectLst>
            <a:innerShdw blurRad="63500" dist="317500" dir="2700000">
              <a:srgbClr val="00717C">
                <a:alpha val="18000"/>
              </a:srgbClr>
            </a:innerShdw>
          </a:effectLst>
        </p:spPr>
        <p:style>
          <a:lnRef idx="2">
            <a:schemeClr val="dk1"/>
          </a:lnRef>
          <a:fillRef idx="1">
            <a:schemeClr val="lt1"/>
          </a:fillRef>
          <a:effectRef idx="0">
            <a:schemeClr val="dk1"/>
          </a:effectRef>
          <a:fontRef idx="minor">
            <a:schemeClr val="dk1"/>
          </a:fontRef>
        </p:style>
        <p:txBody>
          <a:bodyPr/>
          <a:lstStyle/>
          <a:p>
            <a:pPr algn="ctr" fontAlgn="auto">
              <a:lnSpc>
                <a:spcPct val="150000"/>
              </a:lnSpc>
              <a:spcBef>
                <a:spcPts val="0"/>
              </a:spcBef>
              <a:spcAft>
                <a:spcPts val="0"/>
              </a:spcAft>
              <a:defRPr/>
            </a:pPr>
            <a:r>
              <a:rPr lang="en-GB" sz="1200" b="1" dirty="0">
                <a:solidFill>
                  <a:srgbClr val="00717C"/>
                </a:solidFill>
              </a:rPr>
              <a:t>Main</a:t>
            </a:r>
            <a:r>
              <a:rPr lang="pl-PL" sz="1200" b="1" dirty="0">
                <a:solidFill>
                  <a:srgbClr val="00717C"/>
                </a:solidFill>
              </a:rPr>
              <a:t> features</a:t>
            </a:r>
            <a:endParaRPr lang="en-US" sz="1200" b="1" dirty="0">
              <a:solidFill>
                <a:srgbClr val="00717C"/>
              </a:solidFill>
            </a:endParaRPr>
          </a:p>
        </p:txBody>
      </p:sp>
      <p:sp>
        <p:nvSpPr>
          <p:cNvPr id="9" name="TextBox 8"/>
          <p:cNvSpPr txBox="1"/>
          <p:nvPr/>
        </p:nvSpPr>
        <p:spPr>
          <a:xfrm>
            <a:off x="6705600" y="2514600"/>
            <a:ext cx="1828800" cy="2986088"/>
          </a:xfrm>
          <a:prstGeom prst="rect">
            <a:avLst/>
          </a:prstGeom>
          <a:noFill/>
        </p:spPr>
        <p:txBody>
          <a:bodyPr>
            <a:spAutoFit/>
          </a:bodyPr>
          <a:lstStyle/>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to customize the data for a specific period of time which allows the observation of changes in the professional qualifications</a:t>
            </a:r>
          </a:p>
          <a:p>
            <a:pPr marL="228600" indent="-228600" fontAlgn="auto">
              <a:spcBef>
                <a:spcPts val="0"/>
              </a:spcBef>
              <a:spcAft>
                <a:spcPts val="0"/>
              </a:spcAft>
              <a:buFont typeface="Wingdings" pitchFamily="2" charset="2"/>
              <a:buChar char="ü"/>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of limiting the sample from the bottom and top of the boundary</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rPr>
              <a:t>The possibility </a:t>
            </a:r>
            <a:r>
              <a:rPr lang="en-GB" sz="900" i="1" dirty="0">
                <a:solidFill>
                  <a:schemeClr val="tx1">
                    <a:lumMod val="75000"/>
                    <a:lumOff val="25000"/>
                  </a:schemeClr>
                </a:solidFill>
                <a:latin typeface="+mn-lt"/>
              </a:rPr>
              <a:t>to view additional information for each series such as median and </a:t>
            </a:r>
            <a:r>
              <a:rPr lang="en-GB" sz="900" i="1" dirty="0" smtClean="0">
                <a:solidFill>
                  <a:schemeClr val="tx1">
                    <a:lumMod val="75000"/>
                    <a:lumOff val="25000"/>
                  </a:schemeClr>
                </a:solidFill>
                <a:latin typeface="+mn-lt"/>
              </a:rPr>
              <a:t>salary average</a:t>
            </a: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to observe the frequency of specific professional qualifications in a given period of time and location</a:t>
            </a:r>
            <a:endParaRPr lang="pl-PL" sz="800" dirty="0">
              <a:latin typeface="+mn-lt"/>
              <a:cs typeface="+mn-cs"/>
            </a:endParaRPr>
          </a:p>
          <a:p>
            <a:pPr fontAlgn="auto">
              <a:spcBef>
                <a:spcPts val="0"/>
              </a:spcBef>
              <a:spcAft>
                <a:spcPts val="0"/>
              </a:spcAft>
              <a:defRPr/>
            </a:pPr>
            <a:endParaRPr lang="en-US" sz="800" dirty="0">
              <a:latin typeface="+mn-lt"/>
              <a:cs typeface="+mn-cs"/>
            </a:endParaRPr>
          </a:p>
        </p:txBody>
      </p:sp>
      <p:sp>
        <p:nvSpPr>
          <p:cNvPr id="10" name="Title 1"/>
          <p:cNvSpPr>
            <a:spLocks noGrp="1"/>
          </p:cNvSpPr>
          <p:nvPr>
            <p:ph type="title"/>
          </p:nvPr>
        </p:nvSpPr>
        <p:spPr/>
        <p:txBody>
          <a:bodyPr rtlCol="0">
            <a:normAutofit/>
          </a:bodyPr>
          <a:lstStyle/>
          <a:p>
            <a:pPr eaLnBrk="1" fontAlgn="auto" hangingPunct="1">
              <a:lnSpc>
                <a:spcPct val="150000"/>
              </a:lnSpc>
              <a:spcAft>
                <a:spcPts val="0"/>
              </a:spcAft>
              <a:defRPr/>
            </a:pPr>
            <a:r>
              <a:rPr lang="pl-PL" sz="2000" b="1" i="1" dirty="0" smtClean="0">
                <a:solidFill>
                  <a:srgbClr val="00717C"/>
                </a:solidFill>
              </a:rPr>
              <a:t>R</a:t>
            </a:r>
            <a:r>
              <a:rPr lang="en-GB" sz="2000" b="1" i="1" dirty="0" smtClean="0">
                <a:solidFill>
                  <a:srgbClr val="00717C"/>
                </a:solidFill>
              </a:rPr>
              <a:t>e</a:t>
            </a:r>
            <a:r>
              <a:rPr lang="pl-PL" sz="2000" b="1" i="1" dirty="0" smtClean="0">
                <a:solidFill>
                  <a:srgbClr val="00717C"/>
                </a:solidFill>
              </a:rPr>
              <a:t>port „</a:t>
            </a:r>
            <a:r>
              <a:rPr lang="en-GB" sz="2000" b="1" i="1" dirty="0" smtClean="0">
                <a:solidFill>
                  <a:srgbClr val="00717C"/>
                </a:solidFill>
              </a:rPr>
              <a:t>Professional Qualifications</a:t>
            </a:r>
            <a:r>
              <a:rPr lang="pl-PL" sz="2000" b="1" i="1" dirty="0" smtClean="0">
                <a:solidFill>
                  <a:srgbClr val="00717C"/>
                </a:solidFill>
              </a:rPr>
              <a:t>”</a:t>
            </a:r>
            <a:r>
              <a:rPr lang="pl-PL" sz="2000" b="1" dirty="0" smtClean="0"/>
              <a:t/>
            </a:r>
            <a:br>
              <a:rPr lang="pl-PL" sz="2000" b="1" dirty="0" smtClean="0"/>
            </a:br>
            <a:r>
              <a:rPr lang="en-GB" sz="1100" i="1" dirty="0" smtClean="0">
                <a:solidFill>
                  <a:schemeClr val="tx1">
                    <a:lumMod val="50000"/>
                    <a:lumOff val="50000"/>
                  </a:schemeClr>
                </a:solidFill>
              </a:rPr>
              <a:t> Shows the impact of professional qualifications on wages</a:t>
            </a:r>
            <a:endParaRPr lang="en-US" sz="1100" b="1" i="1" dirty="0">
              <a:solidFill>
                <a:schemeClr val="tx1">
                  <a:lumMod val="50000"/>
                  <a:lumOff val="50000"/>
                </a:schemeClr>
              </a:solidFill>
            </a:endParaRPr>
          </a:p>
        </p:txBody>
      </p:sp>
      <p:pic>
        <p:nvPicPr>
          <p:cNvPr id="122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1657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Box 11"/>
          <p:cNvSpPr txBox="1">
            <a:spLocks noChangeArrowheads="1"/>
          </p:cNvSpPr>
          <p:nvPr/>
        </p:nvSpPr>
        <p:spPr bwMode="auto">
          <a:xfrm>
            <a:off x="609600" y="6248400"/>
            <a:ext cx="1219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800" i="1">
                <a:solidFill>
                  <a:srgbClr val="00717C"/>
                </a:solidFill>
              </a:rPr>
              <a:t>* </a:t>
            </a:r>
            <a:r>
              <a:rPr lang="en-GB" altLang="en-US" sz="800" i="1">
                <a:solidFill>
                  <a:srgbClr val="00717C"/>
                </a:solidFill>
              </a:rPr>
              <a:t>Random data</a:t>
            </a:r>
            <a:endParaRPr lang="en-US" altLang="en-US" sz="800" i="1">
              <a:solidFill>
                <a:srgbClr val="00717C"/>
              </a:solidFill>
            </a:endParaRPr>
          </a:p>
        </p:txBody>
      </p:sp>
      <p:pic>
        <p:nvPicPr>
          <p:cNvPr id="12299" name="Content Placeholder 11" descr="8.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156" b="-4921"/>
          <a:stretch/>
        </p:blipFill>
        <p:spPr>
          <a:xfrm>
            <a:off x="647700" y="1600200"/>
            <a:ext cx="5233988" cy="4525963"/>
          </a:xfrm>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09600" y="6477000"/>
            <a:ext cx="8001000" cy="0"/>
          </a:xfrm>
          <a:prstGeom prst="line">
            <a:avLst/>
          </a:prstGeom>
          <a:ln>
            <a:solidFill>
              <a:srgbClr val="607731">
                <a:alpha val="26000"/>
              </a:srgb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9600" y="6488113"/>
            <a:ext cx="8001000" cy="231775"/>
          </a:xfrm>
          <a:prstGeom prst="rect">
            <a:avLst/>
          </a:prstGeom>
        </p:spPr>
        <p:txBody>
          <a:bodyPr>
            <a:spAutoFit/>
          </a:bodyPr>
          <a:lstStyle/>
          <a:p>
            <a:pPr algn="ctr" fontAlgn="auto">
              <a:spcBef>
                <a:spcPts val="0"/>
              </a:spcBef>
              <a:spcAft>
                <a:spcPts val="0"/>
              </a:spcAft>
              <a:defRPr/>
            </a:pPr>
            <a:r>
              <a:rPr lang="pl-PL" sz="900" i="1" dirty="0">
                <a:solidFill>
                  <a:schemeClr val="bg1">
                    <a:lumMod val="50000"/>
                  </a:schemeClr>
                </a:solidFill>
                <a:latin typeface="+mn-lt"/>
                <a:cs typeface="+mn-cs"/>
              </a:rPr>
              <a:t>Copyright by ProXmedia 2011</a:t>
            </a:r>
            <a:endParaRPr lang="en-US" sz="900" i="1" dirty="0">
              <a:solidFill>
                <a:schemeClr val="bg1">
                  <a:lumMod val="50000"/>
                </a:schemeClr>
              </a:solidFill>
              <a:latin typeface="+mn-lt"/>
              <a:cs typeface="+mn-cs"/>
            </a:endParaRPr>
          </a:p>
        </p:txBody>
      </p:sp>
      <p:sp>
        <p:nvSpPr>
          <p:cNvPr id="7" name="Rectangle 6"/>
          <p:cNvSpPr/>
          <p:nvPr/>
        </p:nvSpPr>
        <p:spPr>
          <a:xfrm>
            <a:off x="6858000" y="1828800"/>
            <a:ext cx="1981200" cy="3886200"/>
          </a:xfrm>
          <a:prstGeom prst="rect">
            <a:avLst/>
          </a:prstGeom>
          <a:solidFill>
            <a:srgbClr val="00717C">
              <a:alpha val="9000"/>
            </a:srgbClr>
          </a:solidFill>
          <a:ln w="9525">
            <a:solidFill>
              <a:srgbClr val="306E28">
                <a:alpha val="75000"/>
              </a:srgbClr>
            </a:solidFill>
          </a:ln>
          <a:effectLst>
            <a:innerShdw blurRad="63500" dist="317500" dir="2700000">
              <a:srgbClr val="00717C">
                <a:alpha val="18000"/>
              </a:srgbClr>
            </a:innerShdw>
          </a:effectLst>
        </p:spPr>
        <p:style>
          <a:lnRef idx="2">
            <a:schemeClr val="dk1"/>
          </a:lnRef>
          <a:fillRef idx="1">
            <a:schemeClr val="lt1"/>
          </a:fillRef>
          <a:effectRef idx="0">
            <a:schemeClr val="dk1"/>
          </a:effectRef>
          <a:fontRef idx="minor">
            <a:schemeClr val="dk1"/>
          </a:fontRef>
        </p:style>
        <p:txBody>
          <a:bodyPr/>
          <a:lstStyle/>
          <a:p>
            <a:pPr algn="ctr" fontAlgn="auto">
              <a:lnSpc>
                <a:spcPct val="150000"/>
              </a:lnSpc>
              <a:spcBef>
                <a:spcPts val="0"/>
              </a:spcBef>
              <a:spcAft>
                <a:spcPts val="0"/>
              </a:spcAft>
              <a:defRPr/>
            </a:pPr>
            <a:r>
              <a:rPr lang="en-GB" sz="1200" b="1" dirty="0">
                <a:solidFill>
                  <a:srgbClr val="00717C"/>
                </a:solidFill>
              </a:rPr>
              <a:t>Main</a:t>
            </a:r>
            <a:r>
              <a:rPr lang="pl-PL" sz="1200" b="1" dirty="0">
                <a:solidFill>
                  <a:srgbClr val="00717C"/>
                </a:solidFill>
              </a:rPr>
              <a:t> features</a:t>
            </a:r>
            <a:endParaRPr lang="en-US" sz="1200" b="1" dirty="0">
              <a:solidFill>
                <a:srgbClr val="00717C"/>
              </a:solidFill>
            </a:endParaRPr>
          </a:p>
        </p:txBody>
      </p:sp>
      <p:sp>
        <p:nvSpPr>
          <p:cNvPr id="10" name="TextBox 9"/>
          <p:cNvSpPr txBox="1"/>
          <p:nvPr/>
        </p:nvSpPr>
        <p:spPr>
          <a:xfrm>
            <a:off x="6934200" y="2209800"/>
            <a:ext cx="1828800" cy="2708275"/>
          </a:xfrm>
          <a:prstGeom prst="rect">
            <a:avLst/>
          </a:prstGeom>
          <a:noFill/>
        </p:spPr>
        <p:txBody>
          <a:bodyPr>
            <a:spAutoFit/>
          </a:bodyPr>
          <a:lstStyle/>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to customize the data for a specific period of time which allows the observation of changes in the language skills  over time</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rPr>
              <a:t>The </a:t>
            </a:r>
            <a:r>
              <a:rPr lang="en-GB" sz="900" i="1" dirty="0" smtClean="0">
                <a:solidFill>
                  <a:schemeClr val="tx1">
                    <a:lumMod val="75000"/>
                    <a:lumOff val="25000"/>
                  </a:schemeClr>
                </a:solidFill>
                <a:latin typeface="+mn-lt"/>
              </a:rPr>
              <a:t>possibility </a:t>
            </a:r>
            <a:r>
              <a:rPr lang="en-GB" sz="900" i="1" dirty="0">
                <a:solidFill>
                  <a:schemeClr val="tx1">
                    <a:lumMod val="75000"/>
                    <a:lumOff val="25000"/>
                  </a:schemeClr>
                </a:solidFill>
                <a:latin typeface="+mn-lt"/>
              </a:rPr>
              <a:t>to view additional information for each series such as median and average salary</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to observe the frequency of specific language skills in a given period of time and location</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possibility </a:t>
            </a:r>
            <a:r>
              <a:rPr lang="en-GB" sz="900" i="1" dirty="0">
                <a:solidFill>
                  <a:schemeClr val="tx1">
                    <a:lumMod val="75000"/>
                    <a:lumOff val="25000"/>
                  </a:schemeClr>
                </a:solidFill>
                <a:latin typeface="+mn-lt"/>
                <a:cs typeface="+mn-cs"/>
              </a:rPr>
              <a:t>to adjust the minimum language skills level</a:t>
            </a:r>
            <a:endParaRPr lang="pl-PL" sz="800" dirty="0">
              <a:latin typeface="+mn-lt"/>
              <a:cs typeface="+mn-cs"/>
            </a:endParaRPr>
          </a:p>
          <a:p>
            <a:pPr fontAlgn="auto">
              <a:spcBef>
                <a:spcPts val="0"/>
              </a:spcBef>
              <a:spcAft>
                <a:spcPts val="0"/>
              </a:spcAft>
              <a:defRPr/>
            </a:pPr>
            <a:endParaRPr lang="en-US" sz="800" dirty="0">
              <a:latin typeface="+mn-lt"/>
              <a:cs typeface="+mn-cs"/>
            </a:endParaRPr>
          </a:p>
        </p:txBody>
      </p:sp>
      <p:sp>
        <p:nvSpPr>
          <p:cNvPr id="11" name="Title 1"/>
          <p:cNvSpPr>
            <a:spLocks noGrp="1"/>
          </p:cNvSpPr>
          <p:nvPr>
            <p:ph type="title"/>
          </p:nvPr>
        </p:nvSpPr>
        <p:spPr/>
        <p:txBody>
          <a:bodyPr rtlCol="0">
            <a:normAutofit/>
          </a:bodyPr>
          <a:lstStyle/>
          <a:p>
            <a:pPr eaLnBrk="1" fontAlgn="auto" hangingPunct="1">
              <a:lnSpc>
                <a:spcPct val="150000"/>
              </a:lnSpc>
              <a:spcAft>
                <a:spcPts val="0"/>
              </a:spcAft>
              <a:defRPr/>
            </a:pPr>
            <a:r>
              <a:rPr lang="pl-PL" sz="2000" b="1" i="1" dirty="0" smtClean="0">
                <a:solidFill>
                  <a:srgbClr val="00717C"/>
                </a:solidFill>
              </a:rPr>
              <a:t>R</a:t>
            </a:r>
            <a:r>
              <a:rPr lang="en-GB" sz="2000" b="1" i="1" dirty="0" smtClean="0">
                <a:solidFill>
                  <a:srgbClr val="00717C"/>
                </a:solidFill>
              </a:rPr>
              <a:t>e</a:t>
            </a:r>
            <a:r>
              <a:rPr lang="pl-PL" sz="2000" b="1" i="1" dirty="0" smtClean="0">
                <a:solidFill>
                  <a:srgbClr val="00717C"/>
                </a:solidFill>
              </a:rPr>
              <a:t>port „</a:t>
            </a:r>
            <a:r>
              <a:rPr lang="en-GB" sz="2000" b="1" i="1" dirty="0" smtClean="0">
                <a:solidFill>
                  <a:srgbClr val="00717C"/>
                </a:solidFill>
              </a:rPr>
              <a:t>Language skills</a:t>
            </a:r>
            <a:r>
              <a:rPr lang="pl-PL" sz="2000" b="1" i="1" dirty="0" smtClean="0">
                <a:solidFill>
                  <a:srgbClr val="00717C"/>
                </a:solidFill>
              </a:rPr>
              <a:t>”</a:t>
            </a:r>
            <a:r>
              <a:rPr lang="pl-PL" sz="2000" b="1" dirty="0" smtClean="0"/>
              <a:t/>
            </a:r>
            <a:br>
              <a:rPr lang="pl-PL" sz="2000" b="1" dirty="0" smtClean="0"/>
            </a:br>
            <a:r>
              <a:rPr lang="en-GB" sz="1100" i="1" dirty="0" smtClean="0">
                <a:solidFill>
                  <a:schemeClr val="tx1">
                    <a:lumMod val="50000"/>
                    <a:lumOff val="50000"/>
                  </a:schemeClr>
                </a:solidFill>
              </a:rPr>
              <a:t>Shows the impact of language skills on wages</a:t>
            </a:r>
            <a:endParaRPr lang="en-US" sz="1100" b="1" i="1" dirty="0">
              <a:solidFill>
                <a:schemeClr val="tx1">
                  <a:lumMod val="50000"/>
                  <a:lumOff val="50000"/>
                </a:schemeClr>
              </a:solidFill>
            </a:endParaRPr>
          </a:p>
        </p:txBody>
      </p:sp>
      <p:pic>
        <p:nvPicPr>
          <p:cNvPr id="133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1657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Box 12"/>
          <p:cNvSpPr txBox="1">
            <a:spLocks noChangeArrowheads="1"/>
          </p:cNvSpPr>
          <p:nvPr/>
        </p:nvSpPr>
        <p:spPr bwMode="auto">
          <a:xfrm>
            <a:off x="609600" y="6248400"/>
            <a:ext cx="1219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800" i="1">
                <a:solidFill>
                  <a:srgbClr val="00717C"/>
                </a:solidFill>
              </a:rPr>
              <a:t>* </a:t>
            </a:r>
            <a:r>
              <a:rPr lang="en-GB" altLang="en-US" sz="800" i="1">
                <a:solidFill>
                  <a:srgbClr val="00717C"/>
                </a:solidFill>
              </a:rPr>
              <a:t>Random data</a:t>
            </a:r>
            <a:endParaRPr lang="en-US" altLang="en-US" sz="800" i="1">
              <a:solidFill>
                <a:srgbClr val="00717C"/>
              </a:solidFill>
            </a:endParaRPr>
          </a:p>
        </p:txBody>
      </p:sp>
      <p:pic>
        <p:nvPicPr>
          <p:cNvPr id="13323" name="Content Placeholder 12" descr="9.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3549"/>
          <a:stretch/>
        </p:blipFill>
        <p:spPr>
          <a:xfrm>
            <a:off x="762000" y="1600200"/>
            <a:ext cx="5214938" cy="4525963"/>
          </a:xfrm>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09600" y="6477000"/>
            <a:ext cx="8001000" cy="0"/>
          </a:xfrm>
          <a:prstGeom prst="line">
            <a:avLst/>
          </a:prstGeom>
          <a:ln>
            <a:solidFill>
              <a:srgbClr val="607731">
                <a:alpha val="2600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9600" y="6488113"/>
            <a:ext cx="8001000" cy="231775"/>
          </a:xfrm>
          <a:prstGeom prst="rect">
            <a:avLst/>
          </a:prstGeom>
        </p:spPr>
        <p:txBody>
          <a:bodyPr>
            <a:spAutoFit/>
          </a:bodyPr>
          <a:lstStyle/>
          <a:p>
            <a:pPr algn="ctr" fontAlgn="auto">
              <a:spcBef>
                <a:spcPts val="0"/>
              </a:spcBef>
              <a:spcAft>
                <a:spcPts val="0"/>
              </a:spcAft>
              <a:defRPr/>
            </a:pPr>
            <a:r>
              <a:rPr lang="pl-PL" sz="900" i="1" dirty="0">
                <a:solidFill>
                  <a:schemeClr val="bg1">
                    <a:lumMod val="50000"/>
                  </a:schemeClr>
                </a:solidFill>
                <a:latin typeface="+mn-lt"/>
                <a:cs typeface="+mn-cs"/>
              </a:rPr>
              <a:t>Copyright by ProXmedia 2011</a:t>
            </a:r>
            <a:endParaRPr lang="en-US" sz="900" i="1" dirty="0">
              <a:solidFill>
                <a:schemeClr val="bg1">
                  <a:lumMod val="50000"/>
                </a:schemeClr>
              </a:solidFill>
              <a:latin typeface="+mn-lt"/>
              <a:cs typeface="+mn-cs"/>
            </a:endParaRPr>
          </a:p>
        </p:txBody>
      </p:sp>
      <p:sp>
        <p:nvSpPr>
          <p:cNvPr id="8" name="Rectangle 7"/>
          <p:cNvSpPr/>
          <p:nvPr/>
        </p:nvSpPr>
        <p:spPr>
          <a:xfrm>
            <a:off x="6631200" y="2134800"/>
            <a:ext cx="1981200" cy="3580200"/>
          </a:xfrm>
          <a:prstGeom prst="rect">
            <a:avLst/>
          </a:prstGeom>
          <a:solidFill>
            <a:srgbClr val="00717C">
              <a:alpha val="9000"/>
            </a:srgbClr>
          </a:solidFill>
          <a:ln w="9525">
            <a:solidFill>
              <a:srgbClr val="306E28">
                <a:alpha val="75000"/>
              </a:srgbClr>
            </a:solidFill>
          </a:ln>
          <a:effectLst>
            <a:innerShdw blurRad="63500" dist="317500" dir="2700000">
              <a:srgbClr val="00717C">
                <a:alpha val="18000"/>
              </a:srgbClr>
            </a:innerShdw>
          </a:effectLst>
        </p:spPr>
        <p:style>
          <a:lnRef idx="2">
            <a:schemeClr val="dk1"/>
          </a:lnRef>
          <a:fillRef idx="1">
            <a:schemeClr val="lt1"/>
          </a:fillRef>
          <a:effectRef idx="0">
            <a:schemeClr val="dk1"/>
          </a:effectRef>
          <a:fontRef idx="minor">
            <a:schemeClr val="dk1"/>
          </a:fontRef>
        </p:style>
        <p:txBody>
          <a:bodyPr/>
          <a:lstStyle/>
          <a:p>
            <a:pPr algn="ctr" fontAlgn="auto">
              <a:lnSpc>
                <a:spcPct val="150000"/>
              </a:lnSpc>
              <a:spcBef>
                <a:spcPts val="0"/>
              </a:spcBef>
              <a:spcAft>
                <a:spcPts val="0"/>
              </a:spcAft>
              <a:defRPr/>
            </a:pPr>
            <a:r>
              <a:rPr lang="en-GB" sz="1200" b="1" dirty="0">
                <a:solidFill>
                  <a:srgbClr val="00717C"/>
                </a:solidFill>
              </a:rPr>
              <a:t>Main</a:t>
            </a:r>
            <a:r>
              <a:rPr lang="pl-PL" sz="1200" b="1" dirty="0">
                <a:solidFill>
                  <a:srgbClr val="00717C"/>
                </a:solidFill>
              </a:rPr>
              <a:t> features</a:t>
            </a:r>
            <a:endParaRPr lang="en-US" sz="1200" b="1" dirty="0">
              <a:solidFill>
                <a:srgbClr val="00717C"/>
              </a:solidFill>
            </a:endParaRPr>
          </a:p>
        </p:txBody>
      </p:sp>
      <p:sp>
        <p:nvSpPr>
          <p:cNvPr id="9" name="TextBox 8"/>
          <p:cNvSpPr txBox="1"/>
          <p:nvPr/>
        </p:nvSpPr>
        <p:spPr>
          <a:xfrm>
            <a:off x="6705600" y="2514600"/>
            <a:ext cx="1828800" cy="2846388"/>
          </a:xfrm>
          <a:prstGeom prst="rect">
            <a:avLst/>
          </a:prstGeom>
          <a:noFill/>
        </p:spPr>
        <p:txBody>
          <a:bodyPr>
            <a:spAutoFit/>
          </a:bodyPr>
          <a:lstStyle/>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possibility </a:t>
            </a:r>
            <a:r>
              <a:rPr lang="en-GB" sz="900" i="1" dirty="0">
                <a:solidFill>
                  <a:schemeClr val="tx1">
                    <a:lumMod val="75000"/>
                    <a:lumOff val="25000"/>
                  </a:schemeClr>
                </a:solidFill>
                <a:latin typeface="+mn-lt"/>
                <a:cs typeface="+mn-cs"/>
              </a:rPr>
              <a:t>to adjust the minimum sample size</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of limiting the sample from the bottom and top of the boundary</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to customize the data for a specific period of time</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a:t>
            </a:r>
            <a:r>
              <a:rPr lang="en-GB" sz="900" i="1" dirty="0">
                <a:solidFill>
                  <a:schemeClr val="tx1">
                    <a:lumMod val="75000"/>
                    <a:lumOff val="25000"/>
                  </a:schemeClr>
                </a:solidFill>
                <a:latin typeface="+mn-lt"/>
                <a:cs typeface="+mn-cs"/>
              </a:rPr>
              <a:t>p</a:t>
            </a:r>
            <a:r>
              <a:rPr lang="en-GB" sz="900" i="1" dirty="0" smtClean="0">
                <a:solidFill>
                  <a:schemeClr val="tx1">
                    <a:lumMod val="75000"/>
                    <a:lumOff val="25000"/>
                  </a:schemeClr>
                </a:solidFill>
                <a:latin typeface="+mn-lt"/>
                <a:cs typeface="+mn-cs"/>
              </a:rPr>
              <a:t>ossibility </a:t>
            </a:r>
            <a:r>
              <a:rPr lang="en-GB" sz="900" i="1" dirty="0">
                <a:solidFill>
                  <a:schemeClr val="tx1">
                    <a:lumMod val="75000"/>
                    <a:lumOff val="25000"/>
                  </a:schemeClr>
                </a:solidFill>
                <a:latin typeface="+mn-lt"/>
                <a:cs typeface="+mn-cs"/>
              </a:rPr>
              <a:t>to view additional information for each series such as median and average salary</a:t>
            </a: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to sort the data by levels of satisfaction and occurrence</a:t>
            </a:r>
            <a:endParaRPr lang="pl-PL" sz="900" dirty="0">
              <a:latin typeface="+mn-lt"/>
              <a:cs typeface="+mn-cs"/>
            </a:endParaRPr>
          </a:p>
          <a:p>
            <a:pPr fontAlgn="auto">
              <a:spcBef>
                <a:spcPts val="0"/>
              </a:spcBef>
              <a:spcAft>
                <a:spcPts val="0"/>
              </a:spcAft>
              <a:defRPr/>
            </a:pPr>
            <a:endParaRPr lang="en-US" sz="800" dirty="0">
              <a:latin typeface="+mn-lt"/>
              <a:cs typeface="+mn-cs"/>
            </a:endParaRPr>
          </a:p>
        </p:txBody>
      </p:sp>
      <p:sp>
        <p:nvSpPr>
          <p:cNvPr id="10" name="Title 1"/>
          <p:cNvSpPr>
            <a:spLocks noGrp="1"/>
          </p:cNvSpPr>
          <p:nvPr>
            <p:ph type="title"/>
          </p:nvPr>
        </p:nvSpPr>
        <p:spPr/>
        <p:txBody>
          <a:bodyPr rtlCol="0">
            <a:normAutofit/>
          </a:bodyPr>
          <a:lstStyle/>
          <a:p>
            <a:pPr eaLnBrk="1" fontAlgn="auto" hangingPunct="1">
              <a:lnSpc>
                <a:spcPct val="150000"/>
              </a:lnSpc>
              <a:spcAft>
                <a:spcPts val="0"/>
              </a:spcAft>
              <a:defRPr/>
            </a:pPr>
            <a:r>
              <a:rPr lang="pl-PL" sz="2000" b="1" i="1" dirty="0" smtClean="0">
                <a:solidFill>
                  <a:srgbClr val="00717C"/>
                </a:solidFill>
              </a:rPr>
              <a:t>R</a:t>
            </a:r>
            <a:r>
              <a:rPr lang="en-GB" sz="2000" b="1" i="1" dirty="0" smtClean="0">
                <a:solidFill>
                  <a:srgbClr val="00717C"/>
                </a:solidFill>
              </a:rPr>
              <a:t>e</a:t>
            </a:r>
            <a:r>
              <a:rPr lang="pl-PL" sz="2000" b="1" i="1" dirty="0" smtClean="0">
                <a:solidFill>
                  <a:srgbClr val="00717C"/>
                </a:solidFill>
              </a:rPr>
              <a:t>port „</a:t>
            </a:r>
            <a:r>
              <a:rPr lang="en-GB" sz="2000" b="1" i="1" dirty="0" smtClean="0">
                <a:solidFill>
                  <a:srgbClr val="00717C"/>
                </a:solidFill>
              </a:rPr>
              <a:t>Benefits</a:t>
            </a:r>
            <a:r>
              <a:rPr lang="pl-PL" sz="2000" b="1" i="1" dirty="0" smtClean="0">
                <a:solidFill>
                  <a:srgbClr val="00717C"/>
                </a:solidFill>
              </a:rPr>
              <a:t>”</a:t>
            </a:r>
            <a:r>
              <a:rPr lang="pl-PL" sz="2000" b="1" dirty="0" smtClean="0"/>
              <a:t/>
            </a:r>
            <a:br>
              <a:rPr lang="pl-PL" sz="2000" b="1" dirty="0" smtClean="0"/>
            </a:br>
            <a:r>
              <a:rPr lang="en-GB" sz="1100" i="1" dirty="0" smtClean="0">
                <a:solidFill>
                  <a:schemeClr val="tx1">
                    <a:lumMod val="50000"/>
                    <a:lumOff val="50000"/>
                  </a:schemeClr>
                </a:solidFill>
              </a:rPr>
              <a:t> Presents the distribution of satisfaction with received benefits</a:t>
            </a:r>
            <a:endParaRPr lang="en-US" sz="1100" b="1" i="1" dirty="0">
              <a:solidFill>
                <a:schemeClr val="tx1">
                  <a:lumMod val="50000"/>
                  <a:lumOff val="50000"/>
                </a:schemeClr>
              </a:solidFill>
            </a:endParaRPr>
          </a:p>
        </p:txBody>
      </p:sp>
      <p:pic>
        <p:nvPicPr>
          <p:cNvPr id="143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1657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Box 11"/>
          <p:cNvSpPr txBox="1">
            <a:spLocks noChangeArrowheads="1"/>
          </p:cNvSpPr>
          <p:nvPr/>
        </p:nvSpPr>
        <p:spPr bwMode="auto">
          <a:xfrm>
            <a:off x="609600" y="6248400"/>
            <a:ext cx="1219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800" i="1">
                <a:solidFill>
                  <a:srgbClr val="00717C"/>
                </a:solidFill>
              </a:rPr>
              <a:t>* </a:t>
            </a:r>
            <a:r>
              <a:rPr lang="en-GB" altLang="en-US" sz="800" i="1">
                <a:solidFill>
                  <a:srgbClr val="00717C"/>
                </a:solidFill>
              </a:rPr>
              <a:t>Random data</a:t>
            </a:r>
            <a:endParaRPr lang="en-US" altLang="en-US" sz="800" i="1">
              <a:solidFill>
                <a:srgbClr val="00717C"/>
              </a:solidFill>
            </a:endParaRPr>
          </a:p>
        </p:txBody>
      </p:sp>
      <p:pic>
        <p:nvPicPr>
          <p:cNvPr id="14347" name="Content Placeholder 11" descr="10.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156" b="-4329"/>
          <a:stretch/>
        </p:blipFill>
        <p:spPr>
          <a:xfrm>
            <a:off x="685800" y="1661918"/>
            <a:ext cx="5245100" cy="4525963"/>
          </a:xfrm>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09600" y="6477000"/>
            <a:ext cx="8001000" cy="0"/>
          </a:xfrm>
          <a:prstGeom prst="line">
            <a:avLst/>
          </a:prstGeom>
          <a:ln>
            <a:solidFill>
              <a:srgbClr val="607731">
                <a:alpha val="2600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9600" y="6488113"/>
            <a:ext cx="8001000" cy="231775"/>
          </a:xfrm>
          <a:prstGeom prst="rect">
            <a:avLst/>
          </a:prstGeom>
        </p:spPr>
        <p:txBody>
          <a:bodyPr>
            <a:spAutoFit/>
          </a:bodyPr>
          <a:lstStyle/>
          <a:p>
            <a:pPr algn="ctr" fontAlgn="auto">
              <a:spcBef>
                <a:spcPts val="0"/>
              </a:spcBef>
              <a:spcAft>
                <a:spcPts val="0"/>
              </a:spcAft>
              <a:defRPr/>
            </a:pPr>
            <a:r>
              <a:rPr lang="pl-PL" sz="900" i="1" dirty="0">
                <a:solidFill>
                  <a:schemeClr val="bg1">
                    <a:lumMod val="50000"/>
                  </a:schemeClr>
                </a:solidFill>
                <a:latin typeface="+mn-lt"/>
                <a:cs typeface="+mn-cs"/>
              </a:rPr>
              <a:t>Copyright by ProXmedia 2011</a:t>
            </a:r>
            <a:endParaRPr lang="en-US" sz="900" i="1" dirty="0">
              <a:solidFill>
                <a:schemeClr val="bg1">
                  <a:lumMod val="50000"/>
                </a:schemeClr>
              </a:solidFill>
              <a:latin typeface="+mn-lt"/>
              <a:cs typeface="+mn-cs"/>
            </a:endParaRPr>
          </a:p>
        </p:txBody>
      </p:sp>
      <p:sp>
        <p:nvSpPr>
          <p:cNvPr id="8" name="Rectangle 7"/>
          <p:cNvSpPr/>
          <p:nvPr/>
        </p:nvSpPr>
        <p:spPr>
          <a:xfrm>
            <a:off x="6631200" y="2134800"/>
            <a:ext cx="1981200" cy="2894400"/>
          </a:xfrm>
          <a:prstGeom prst="rect">
            <a:avLst/>
          </a:prstGeom>
          <a:solidFill>
            <a:srgbClr val="00717C">
              <a:alpha val="9000"/>
            </a:srgbClr>
          </a:solidFill>
          <a:ln w="9525">
            <a:solidFill>
              <a:srgbClr val="306E28">
                <a:alpha val="75000"/>
              </a:srgbClr>
            </a:solidFill>
          </a:ln>
          <a:effectLst>
            <a:innerShdw blurRad="63500" dist="317500" dir="2700000">
              <a:srgbClr val="00717C">
                <a:alpha val="18000"/>
              </a:srgbClr>
            </a:innerShdw>
          </a:effectLst>
        </p:spPr>
        <p:style>
          <a:lnRef idx="2">
            <a:schemeClr val="dk1"/>
          </a:lnRef>
          <a:fillRef idx="1">
            <a:schemeClr val="lt1"/>
          </a:fillRef>
          <a:effectRef idx="0">
            <a:schemeClr val="dk1"/>
          </a:effectRef>
          <a:fontRef idx="minor">
            <a:schemeClr val="dk1"/>
          </a:fontRef>
        </p:style>
        <p:txBody>
          <a:bodyPr/>
          <a:lstStyle/>
          <a:p>
            <a:pPr algn="ctr" fontAlgn="auto">
              <a:lnSpc>
                <a:spcPct val="150000"/>
              </a:lnSpc>
              <a:spcBef>
                <a:spcPts val="0"/>
              </a:spcBef>
              <a:spcAft>
                <a:spcPts val="0"/>
              </a:spcAft>
              <a:defRPr/>
            </a:pPr>
            <a:r>
              <a:rPr lang="en-GB" sz="1200" b="1" dirty="0">
                <a:solidFill>
                  <a:srgbClr val="00717C"/>
                </a:solidFill>
              </a:rPr>
              <a:t>Main</a:t>
            </a:r>
            <a:r>
              <a:rPr lang="pl-PL" sz="1200" b="1" dirty="0">
                <a:solidFill>
                  <a:srgbClr val="00717C"/>
                </a:solidFill>
              </a:rPr>
              <a:t> features</a:t>
            </a:r>
            <a:endParaRPr lang="en-US" sz="1200" b="1" dirty="0">
              <a:solidFill>
                <a:srgbClr val="00717C"/>
              </a:solidFill>
            </a:endParaRPr>
          </a:p>
        </p:txBody>
      </p:sp>
      <p:sp>
        <p:nvSpPr>
          <p:cNvPr id="9" name="TextBox 8"/>
          <p:cNvSpPr txBox="1"/>
          <p:nvPr/>
        </p:nvSpPr>
        <p:spPr>
          <a:xfrm>
            <a:off x="6705600" y="2514600"/>
            <a:ext cx="1828800" cy="2554288"/>
          </a:xfrm>
          <a:prstGeom prst="rect">
            <a:avLst/>
          </a:prstGeom>
          <a:noFill/>
        </p:spPr>
        <p:txBody>
          <a:bodyPr>
            <a:spAutoFit/>
          </a:bodyPr>
          <a:lstStyle/>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possibility </a:t>
            </a:r>
            <a:r>
              <a:rPr lang="en-GB" sz="900" i="1" dirty="0">
                <a:solidFill>
                  <a:schemeClr val="tx1">
                    <a:lumMod val="75000"/>
                    <a:lumOff val="25000"/>
                  </a:schemeClr>
                </a:solidFill>
                <a:latin typeface="+mn-lt"/>
                <a:cs typeface="+mn-cs"/>
              </a:rPr>
              <a:t>to adjust the minimum sample size</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of limiting the sample from the bottom and top of the boundary</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pl-PL" sz="900" i="1" dirty="0">
                <a:solidFill>
                  <a:schemeClr val="tx1">
                    <a:lumMod val="75000"/>
                    <a:lumOff val="25000"/>
                  </a:schemeClr>
                </a:solidFill>
                <a:latin typeface="+mn-lt"/>
                <a:cs typeface="+mn-cs"/>
              </a:rPr>
              <a:t> </a:t>
            </a:r>
            <a:r>
              <a:rPr lang="en-GB" sz="900" i="1" dirty="0">
                <a:solidFill>
                  <a:schemeClr val="tx1">
                    <a:lumMod val="75000"/>
                    <a:lumOff val="25000"/>
                  </a:schemeClr>
                </a:solidFill>
                <a:latin typeface="+mn-lt"/>
              </a:rPr>
              <a:t>The possibility to customize the data for a specific period of time</a:t>
            </a: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rPr>
              <a:t>The </a:t>
            </a:r>
            <a:r>
              <a:rPr lang="en-GB" sz="900" i="1" dirty="0">
                <a:solidFill>
                  <a:schemeClr val="tx1">
                    <a:lumMod val="75000"/>
                    <a:lumOff val="25000"/>
                  </a:schemeClr>
                </a:solidFill>
                <a:latin typeface="+mn-lt"/>
              </a:rPr>
              <a:t>p</a:t>
            </a:r>
            <a:r>
              <a:rPr lang="en-GB" sz="900" i="1" dirty="0" smtClean="0">
                <a:solidFill>
                  <a:schemeClr val="tx1">
                    <a:lumMod val="75000"/>
                    <a:lumOff val="25000"/>
                  </a:schemeClr>
                </a:solidFill>
                <a:latin typeface="+mn-lt"/>
              </a:rPr>
              <a:t>ossibility </a:t>
            </a:r>
            <a:r>
              <a:rPr lang="en-GB" sz="900" i="1" dirty="0">
                <a:solidFill>
                  <a:schemeClr val="tx1">
                    <a:lumMod val="75000"/>
                    <a:lumOff val="25000"/>
                  </a:schemeClr>
                </a:solidFill>
                <a:latin typeface="+mn-lt"/>
              </a:rPr>
              <a:t>to view additional information for each series such as median and average salary</a:t>
            </a: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endParaRPr lang="pl-PL" sz="900" i="1" dirty="0">
              <a:solidFill>
                <a:schemeClr val="tx1">
                  <a:lumMod val="75000"/>
                  <a:lumOff val="25000"/>
                </a:schemeClr>
              </a:solidFill>
              <a:latin typeface="+mn-lt"/>
              <a:cs typeface="+mn-cs"/>
            </a:endParaRPr>
          </a:p>
          <a:p>
            <a:pPr fontAlgn="auto">
              <a:spcBef>
                <a:spcPts val="0"/>
              </a:spcBef>
              <a:spcAft>
                <a:spcPts val="0"/>
              </a:spcAft>
              <a:defRPr/>
            </a:pPr>
            <a:endParaRPr lang="pl-PL" sz="800" dirty="0">
              <a:latin typeface="+mn-lt"/>
              <a:cs typeface="+mn-cs"/>
            </a:endParaRPr>
          </a:p>
          <a:p>
            <a:pPr fontAlgn="auto">
              <a:spcBef>
                <a:spcPts val="0"/>
              </a:spcBef>
              <a:spcAft>
                <a:spcPts val="0"/>
              </a:spcAft>
              <a:defRPr/>
            </a:pPr>
            <a:endParaRPr lang="en-US" sz="800" dirty="0">
              <a:latin typeface="+mn-lt"/>
              <a:cs typeface="+mn-cs"/>
            </a:endParaRPr>
          </a:p>
        </p:txBody>
      </p:sp>
      <p:sp>
        <p:nvSpPr>
          <p:cNvPr id="10" name="Title 1"/>
          <p:cNvSpPr>
            <a:spLocks noGrp="1"/>
          </p:cNvSpPr>
          <p:nvPr>
            <p:ph type="title"/>
          </p:nvPr>
        </p:nvSpPr>
        <p:spPr/>
        <p:txBody>
          <a:bodyPr rtlCol="0">
            <a:normAutofit/>
          </a:bodyPr>
          <a:lstStyle/>
          <a:p>
            <a:pPr eaLnBrk="1" fontAlgn="auto" hangingPunct="1">
              <a:lnSpc>
                <a:spcPct val="150000"/>
              </a:lnSpc>
              <a:spcAft>
                <a:spcPts val="0"/>
              </a:spcAft>
              <a:defRPr/>
            </a:pPr>
            <a:r>
              <a:rPr lang="pl-PL" sz="2000" b="1" i="1" dirty="0" smtClean="0">
                <a:solidFill>
                  <a:srgbClr val="00717C"/>
                </a:solidFill>
              </a:rPr>
              <a:t>R</a:t>
            </a:r>
            <a:r>
              <a:rPr lang="en-GB" sz="2000" b="1" i="1" dirty="0" smtClean="0">
                <a:solidFill>
                  <a:srgbClr val="00717C"/>
                </a:solidFill>
              </a:rPr>
              <a:t>e</a:t>
            </a:r>
            <a:r>
              <a:rPr lang="pl-PL" sz="2000" b="1" i="1" dirty="0" smtClean="0">
                <a:solidFill>
                  <a:srgbClr val="00717C"/>
                </a:solidFill>
              </a:rPr>
              <a:t>port „</a:t>
            </a:r>
            <a:r>
              <a:rPr lang="en-GB" sz="2000" b="1" i="1" dirty="0" smtClean="0">
                <a:solidFill>
                  <a:srgbClr val="00717C"/>
                </a:solidFill>
              </a:rPr>
              <a:t>Salary bonuses</a:t>
            </a:r>
            <a:r>
              <a:rPr lang="pl-PL" sz="2000" b="1" i="1" dirty="0" smtClean="0">
                <a:solidFill>
                  <a:srgbClr val="00717C"/>
                </a:solidFill>
              </a:rPr>
              <a:t>”</a:t>
            </a:r>
            <a:r>
              <a:rPr lang="pl-PL" sz="2000" b="1" dirty="0" smtClean="0"/>
              <a:t/>
            </a:r>
            <a:br>
              <a:rPr lang="pl-PL" sz="2000" b="1" dirty="0" smtClean="0"/>
            </a:br>
            <a:r>
              <a:rPr lang="en-GB" sz="1100" i="1" dirty="0" smtClean="0">
                <a:solidFill>
                  <a:schemeClr val="tx1">
                    <a:lumMod val="50000"/>
                    <a:lumOff val="50000"/>
                  </a:schemeClr>
                </a:solidFill>
              </a:rPr>
              <a:t>Presents the share of the salary increases in wages and their occurrence [%]</a:t>
            </a:r>
            <a:endParaRPr lang="en-US" sz="1100" b="1" i="1" dirty="0">
              <a:solidFill>
                <a:schemeClr val="tx1">
                  <a:lumMod val="50000"/>
                  <a:lumOff val="50000"/>
                </a:schemeClr>
              </a:solidFill>
            </a:endParaRPr>
          </a:p>
        </p:txBody>
      </p:sp>
      <p:pic>
        <p:nvPicPr>
          <p:cNvPr id="153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1657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Box 10"/>
          <p:cNvSpPr txBox="1">
            <a:spLocks noChangeArrowheads="1"/>
          </p:cNvSpPr>
          <p:nvPr/>
        </p:nvSpPr>
        <p:spPr bwMode="auto">
          <a:xfrm>
            <a:off x="609600" y="6248400"/>
            <a:ext cx="1219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800" i="1">
                <a:solidFill>
                  <a:srgbClr val="00717C"/>
                </a:solidFill>
              </a:rPr>
              <a:t>* </a:t>
            </a:r>
            <a:r>
              <a:rPr lang="en-GB" altLang="en-US" sz="800" i="1">
                <a:solidFill>
                  <a:srgbClr val="00717C"/>
                </a:solidFill>
              </a:rPr>
              <a:t>Random data</a:t>
            </a:r>
            <a:endParaRPr lang="en-US" altLang="en-US" sz="800" i="1">
              <a:solidFill>
                <a:srgbClr val="00717C"/>
              </a:solidFill>
            </a:endParaRPr>
          </a:p>
        </p:txBody>
      </p:sp>
      <p:pic>
        <p:nvPicPr>
          <p:cNvPr id="15371" name="Content Placeholder 11" descr="11.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3937"/>
          <a:stretch/>
        </p:blipFill>
        <p:spPr>
          <a:xfrm>
            <a:off x="631371" y="1722437"/>
            <a:ext cx="5181600" cy="4525963"/>
          </a:xfrm>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09600" y="6477000"/>
            <a:ext cx="8001000" cy="0"/>
          </a:xfrm>
          <a:prstGeom prst="line">
            <a:avLst/>
          </a:prstGeom>
          <a:ln>
            <a:solidFill>
              <a:srgbClr val="607731">
                <a:alpha val="2600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9600" y="6488113"/>
            <a:ext cx="8001000" cy="231775"/>
          </a:xfrm>
          <a:prstGeom prst="rect">
            <a:avLst/>
          </a:prstGeom>
        </p:spPr>
        <p:txBody>
          <a:bodyPr>
            <a:spAutoFit/>
          </a:bodyPr>
          <a:lstStyle/>
          <a:p>
            <a:pPr algn="ctr" fontAlgn="auto">
              <a:spcBef>
                <a:spcPts val="0"/>
              </a:spcBef>
              <a:spcAft>
                <a:spcPts val="0"/>
              </a:spcAft>
              <a:defRPr/>
            </a:pPr>
            <a:r>
              <a:rPr lang="pl-PL" sz="900" i="1" dirty="0">
                <a:solidFill>
                  <a:schemeClr val="bg1">
                    <a:lumMod val="50000"/>
                  </a:schemeClr>
                </a:solidFill>
                <a:latin typeface="+mn-lt"/>
                <a:cs typeface="+mn-cs"/>
              </a:rPr>
              <a:t>Copyright by ProXmedia 2011</a:t>
            </a:r>
            <a:endParaRPr lang="en-US" sz="900" i="1" dirty="0">
              <a:solidFill>
                <a:schemeClr val="bg1">
                  <a:lumMod val="50000"/>
                </a:schemeClr>
              </a:solidFill>
              <a:latin typeface="+mn-lt"/>
              <a:cs typeface="+mn-cs"/>
            </a:endParaRPr>
          </a:p>
        </p:txBody>
      </p:sp>
      <p:sp>
        <p:nvSpPr>
          <p:cNvPr id="8" name="Rectangle 7"/>
          <p:cNvSpPr/>
          <p:nvPr/>
        </p:nvSpPr>
        <p:spPr>
          <a:xfrm>
            <a:off x="6631200" y="2134800"/>
            <a:ext cx="1981200" cy="3427800"/>
          </a:xfrm>
          <a:prstGeom prst="rect">
            <a:avLst/>
          </a:prstGeom>
          <a:solidFill>
            <a:srgbClr val="00717C">
              <a:alpha val="9000"/>
            </a:srgbClr>
          </a:solidFill>
          <a:ln w="9525">
            <a:solidFill>
              <a:srgbClr val="306E28">
                <a:alpha val="75000"/>
              </a:srgbClr>
            </a:solidFill>
          </a:ln>
          <a:effectLst>
            <a:innerShdw blurRad="63500" dist="317500" dir="2700000">
              <a:srgbClr val="00717C">
                <a:alpha val="18000"/>
              </a:srgbClr>
            </a:innerShdw>
          </a:effectLst>
        </p:spPr>
        <p:style>
          <a:lnRef idx="2">
            <a:schemeClr val="dk1"/>
          </a:lnRef>
          <a:fillRef idx="1">
            <a:schemeClr val="lt1"/>
          </a:fillRef>
          <a:effectRef idx="0">
            <a:schemeClr val="dk1"/>
          </a:effectRef>
          <a:fontRef idx="minor">
            <a:schemeClr val="dk1"/>
          </a:fontRef>
        </p:style>
        <p:txBody>
          <a:bodyPr/>
          <a:lstStyle/>
          <a:p>
            <a:pPr algn="ctr" fontAlgn="auto">
              <a:lnSpc>
                <a:spcPct val="150000"/>
              </a:lnSpc>
              <a:spcBef>
                <a:spcPts val="0"/>
              </a:spcBef>
              <a:spcAft>
                <a:spcPts val="0"/>
              </a:spcAft>
              <a:defRPr/>
            </a:pPr>
            <a:r>
              <a:rPr lang="en-GB" sz="1200" b="1" dirty="0">
                <a:solidFill>
                  <a:srgbClr val="00717C"/>
                </a:solidFill>
              </a:rPr>
              <a:t>Main</a:t>
            </a:r>
            <a:r>
              <a:rPr lang="pl-PL" sz="1200" b="1" dirty="0">
                <a:solidFill>
                  <a:srgbClr val="00717C"/>
                </a:solidFill>
              </a:rPr>
              <a:t> features</a:t>
            </a:r>
            <a:endParaRPr lang="en-US" sz="1200" b="1" dirty="0">
              <a:solidFill>
                <a:srgbClr val="00717C"/>
              </a:solidFill>
            </a:endParaRPr>
          </a:p>
        </p:txBody>
      </p:sp>
      <p:sp>
        <p:nvSpPr>
          <p:cNvPr id="9" name="TextBox 8"/>
          <p:cNvSpPr txBox="1"/>
          <p:nvPr/>
        </p:nvSpPr>
        <p:spPr>
          <a:xfrm>
            <a:off x="6781800" y="2362200"/>
            <a:ext cx="1752600" cy="2708275"/>
          </a:xfrm>
          <a:prstGeom prst="rect">
            <a:avLst/>
          </a:prstGeom>
          <a:noFill/>
        </p:spPr>
        <p:txBody>
          <a:bodyPr>
            <a:spAutoFit/>
          </a:bodyPr>
          <a:lstStyle/>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of limiting the sample from the bottom and top of the boundary</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pl-PL" sz="900" i="1" dirty="0">
                <a:solidFill>
                  <a:schemeClr val="tx1">
                    <a:lumMod val="75000"/>
                    <a:lumOff val="25000"/>
                  </a:schemeClr>
                </a:solidFill>
                <a:latin typeface="+mn-lt"/>
                <a:cs typeface="+mn-cs"/>
              </a:rPr>
              <a:t> </a:t>
            </a:r>
            <a:r>
              <a:rPr lang="en-GB" sz="900" i="1" dirty="0">
                <a:solidFill>
                  <a:schemeClr val="tx1">
                    <a:lumMod val="75000"/>
                    <a:lumOff val="25000"/>
                  </a:schemeClr>
                </a:solidFill>
                <a:latin typeface="+mn-lt"/>
                <a:cs typeface="+mn-cs"/>
              </a:rPr>
              <a:t>The possibility to customize the data for a specific period of time</a:t>
            </a: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pl-PL" sz="900" i="1" dirty="0">
                <a:solidFill>
                  <a:schemeClr val="tx1">
                    <a:lumMod val="75000"/>
                    <a:lumOff val="25000"/>
                  </a:schemeClr>
                </a:solidFill>
                <a:latin typeface="+mn-lt"/>
                <a:cs typeface="+mn-cs"/>
              </a:rPr>
              <a:t> </a:t>
            </a:r>
            <a:r>
              <a:rPr lang="en-GB" sz="900" i="1" dirty="0">
                <a:solidFill>
                  <a:schemeClr val="tx1">
                    <a:lumMod val="75000"/>
                    <a:lumOff val="25000"/>
                  </a:schemeClr>
                </a:solidFill>
                <a:latin typeface="+mn-lt"/>
              </a:rPr>
              <a:t>The </a:t>
            </a:r>
            <a:r>
              <a:rPr lang="en-GB" sz="900" i="1" dirty="0" smtClean="0">
                <a:solidFill>
                  <a:schemeClr val="tx1">
                    <a:lumMod val="75000"/>
                    <a:lumOff val="25000"/>
                  </a:schemeClr>
                </a:solidFill>
                <a:latin typeface="+mn-lt"/>
              </a:rPr>
              <a:t>possibility </a:t>
            </a:r>
            <a:r>
              <a:rPr lang="en-GB" sz="900" i="1" dirty="0">
                <a:solidFill>
                  <a:schemeClr val="tx1">
                    <a:lumMod val="75000"/>
                    <a:lumOff val="25000"/>
                  </a:schemeClr>
                </a:solidFill>
                <a:latin typeface="+mn-lt"/>
              </a:rPr>
              <a:t>to view additional information for each series such as median and average salary</a:t>
            </a: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possibility </a:t>
            </a:r>
            <a:r>
              <a:rPr lang="en-GB" sz="900" i="1" dirty="0">
                <a:solidFill>
                  <a:schemeClr val="tx1">
                    <a:lumMod val="75000"/>
                    <a:lumOff val="25000"/>
                  </a:schemeClr>
                </a:solidFill>
                <a:latin typeface="+mn-lt"/>
                <a:cs typeface="+mn-cs"/>
              </a:rPr>
              <a:t>to analyze pay increases in various sectors of the </a:t>
            </a:r>
            <a:r>
              <a:rPr lang="en-GB" sz="900" i="1" dirty="0" smtClean="0">
                <a:solidFill>
                  <a:schemeClr val="tx1">
                    <a:lumMod val="75000"/>
                    <a:lumOff val="25000"/>
                  </a:schemeClr>
                </a:solidFill>
                <a:latin typeface="+mn-lt"/>
                <a:cs typeface="+mn-cs"/>
              </a:rPr>
              <a:t>economy</a:t>
            </a:r>
            <a:r>
              <a:rPr lang="en-GB" sz="900" i="1" dirty="0">
                <a:solidFill>
                  <a:schemeClr val="tx1">
                    <a:lumMod val="75000"/>
                    <a:lumOff val="25000"/>
                  </a:schemeClr>
                </a:solidFill>
                <a:latin typeface="+mn-lt"/>
                <a:cs typeface="+mn-cs"/>
              </a:rPr>
              <a:t> </a:t>
            </a:r>
            <a:r>
              <a:rPr lang="en-GB" sz="900" i="1" dirty="0" smtClean="0">
                <a:solidFill>
                  <a:schemeClr val="tx1">
                    <a:lumMod val="75000"/>
                    <a:lumOff val="25000"/>
                  </a:schemeClr>
                </a:solidFill>
                <a:latin typeface="+mn-lt"/>
                <a:cs typeface="+mn-cs"/>
              </a:rPr>
              <a:t>and </a:t>
            </a:r>
            <a:r>
              <a:rPr lang="en-GB" sz="900" i="1" dirty="0">
                <a:solidFill>
                  <a:schemeClr val="tx1">
                    <a:lumMod val="75000"/>
                    <a:lumOff val="25000"/>
                  </a:schemeClr>
                </a:solidFill>
                <a:latin typeface="+mn-lt"/>
                <a:cs typeface="+mn-cs"/>
              </a:rPr>
              <a:t>different position levels</a:t>
            </a:r>
            <a:endParaRPr lang="pl-PL" sz="900" dirty="0">
              <a:latin typeface="+mn-lt"/>
              <a:cs typeface="+mn-cs"/>
            </a:endParaRPr>
          </a:p>
          <a:p>
            <a:pPr fontAlgn="auto">
              <a:spcBef>
                <a:spcPts val="0"/>
              </a:spcBef>
              <a:spcAft>
                <a:spcPts val="0"/>
              </a:spcAft>
              <a:defRPr/>
            </a:pPr>
            <a:endParaRPr lang="en-US" sz="800" dirty="0">
              <a:latin typeface="+mn-lt"/>
              <a:cs typeface="+mn-cs"/>
            </a:endParaRPr>
          </a:p>
        </p:txBody>
      </p:sp>
      <p:sp>
        <p:nvSpPr>
          <p:cNvPr id="10" name="Title 1"/>
          <p:cNvSpPr>
            <a:spLocks noGrp="1"/>
          </p:cNvSpPr>
          <p:nvPr>
            <p:ph type="title"/>
          </p:nvPr>
        </p:nvSpPr>
        <p:spPr/>
        <p:txBody>
          <a:bodyPr rtlCol="0">
            <a:normAutofit/>
          </a:bodyPr>
          <a:lstStyle/>
          <a:p>
            <a:pPr eaLnBrk="1" fontAlgn="auto" hangingPunct="1">
              <a:lnSpc>
                <a:spcPct val="150000"/>
              </a:lnSpc>
              <a:spcAft>
                <a:spcPts val="0"/>
              </a:spcAft>
              <a:defRPr/>
            </a:pPr>
            <a:r>
              <a:rPr lang="pl-PL" sz="2000" b="1" i="1" dirty="0" smtClean="0">
                <a:solidFill>
                  <a:srgbClr val="00717C"/>
                </a:solidFill>
              </a:rPr>
              <a:t>R</a:t>
            </a:r>
            <a:r>
              <a:rPr lang="en-GB" sz="2000" b="1" i="1" dirty="0" smtClean="0">
                <a:solidFill>
                  <a:srgbClr val="00717C"/>
                </a:solidFill>
              </a:rPr>
              <a:t>e</a:t>
            </a:r>
            <a:r>
              <a:rPr lang="pl-PL" sz="2000" b="1" i="1" dirty="0" smtClean="0">
                <a:solidFill>
                  <a:srgbClr val="00717C"/>
                </a:solidFill>
              </a:rPr>
              <a:t>port „</a:t>
            </a:r>
            <a:r>
              <a:rPr lang="en-GB" sz="2000" b="1" i="1" dirty="0" smtClean="0">
                <a:solidFill>
                  <a:srgbClr val="00717C"/>
                </a:solidFill>
              </a:rPr>
              <a:t>Salary rises</a:t>
            </a:r>
            <a:r>
              <a:rPr lang="pl-PL" sz="2000" b="1" i="1" dirty="0" smtClean="0">
                <a:solidFill>
                  <a:srgbClr val="00717C"/>
                </a:solidFill>
              </a:rPr>
              <a:t>”</a:t>
            </a:r>
            <a:r>
              <a:rPr lang="pl-PL" sz="2000" b="1" dirty="0" smtClean="0"/>
              <a:t/>
            </a:r>
            <a:br>
              <a:rPr lang="pl-PL" sz="2000" b="1" dirty="0" smtClean="0"/>
            </a:br>
            <a:r>
              <a:rPr lang="en-GB" sz="1100" i="1" dirty="0" smtClean="0">
                <a:solidFill>
                  <a:schemeClr val="tx1">
                    <a:lumMod val="50000"/>
                    <a:lumOff val="50000"/>
                  </a:schemeClr>
                </a:solidFill>
              </a:rPr>
              <a:t>Shows the levels of satisfaction with the received increases and their occurrence [%]</a:t>
            </a:r>
            <a:endParaRPr lang="en-US" sz="1100" b="1" i="1" dirty="0">
              <a:solidFill>
                <a:schemeClr val="tx1">
                  <a:lumMod val="50000"/>
                  <a:lumOff val="50000"/>
                </a:schemeClr>
              </a:solidFill>
            </a:endParaRPr>
          </a:p>
        </p:txBody>
      </p:sp>
      <p:pic>
        <p:nvPicPr>
          <p:cNvPr id="163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1657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Box 11"/>
          <p:cNvSpPr txBox="1">
            <a:spLocks noChangeArrowheads="1"/>
          </p:cNvSpPr>
          <p:nvPr/>
        </p:nvSpPr>
        <p:spPr bwMode="auto">
          <a:xfrm>
            <a:off x="609600" y="6248400"/>
            <a:ext cx="1219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800" i="1">
                <a:solidFill>
                  <a:srgbClr val="00717C"/>
                </a:solidFill>
              </a:rPr>
              <a:t>* </a:t>
            </a:r>
            <a:r>
              <a:rPr lang="en-GB" altLang="en-US" sz="800" i="1">
                <a:solidFill>
                  <a:srgbClr val="00717C"/>
                </a:solidFill>
              </a:rPr>
              <a:t>Random data</a:t>
            </a:r>
            <a:endParaRPr lang="en-US" altLang="en-US" sz="800" i="1">
              <a:solidFill>
                <a:srgbClr val="00717C"/>
              </a:solidFill>
            </a:endParaRPr>
          </a:p>
        </p:txBody>
      </p:sp>
      <p:pic>
        <p:nvPicPr>
          <p:cNvPr id="16395" name="Content Placeholder 11" descr="12.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4133"/>
          <a:stretch/>
        </p:blipFill>
        <p:spPr>
          <a:xfrm>
            <a:off x="685800" y="1524000"/>
            <a:ext cx="5364163" cy="4525963"/>
          </a:xfrm>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09600" y="6477000"/>
            <a:ext cx="8001000" cy="0"/>
          </a:xfrm>
          <a:prstGeom prst="line">
            <a:avLst/>
          </a:prstGeom>
          <a:ln>
            <a:solidFill>
              <a:srgbClr val="607731">
                <a:alpha val="2600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9600" y="6488113"/>
            <a:ext cx="8001000" cy="231775"/>
          </a:xfrm>
          <a:prstGeom prst="rect">
            <a:avLst/>
          </a:prstGeom>
        </p:spPr>
        <p:txBody>
          <a:bodyPr>
            <a:spAutoFit/>
          </a:bodyPr>
          <a:lstStyle/>
          <a:p>
            <a:pPr algn="ctr" fontAlgn="auto">
              <a:spcBef>
                <a:spcPts val="0"/>
              </a:spcBef>
              <a:spcAft>
                <a:spcPts val="0"/>
              </a:spcAft>
              <a:defRPr/>
            </a:pPr>
            <a:r>
              <a:rPr lang="pl-PL" sz="900" i="1" dirty="0">
                <a:solidFill>
                  <a:schemeClr val="bg1">
                    <a:lumMod val="50000"/>
                  </a:schemeClr>
                </a:solidFill>
                <a:latin typeface="+mn-lt"/>
                <a:cs typeface="+mn-cs"/>
              </a:rPr>
              <a:t>Copyright by ProXmedia 2011</a:t>
            </a:r>
            <a:endParaRPr lang="en-US" sz="900" i="1" dirty="0">
              <a:solidFill>
                <a:schemeClr val="bg1">
                  <a:lumMod val="50000"/>
                </a:schemeClr>
              </a:solidFill>
              <a:latin typeface="+mn-lt"/>
              <a:cs typeface="+mn-cs"/>
            </a:endParaRPr>
          </a:p>
        </p:txBody>
      </p:sp>
      <p:sp>
        <p:nvSpPr>
          <p:cNvPr id="8" name="Rectangle 7"/>
          <p:cNvSpPr/>
          <p:nvPr/>
        </p:nvSpPr>
        <p:spPr>
          <a:xfrm>
            <a:off x="6631200" y="2134800"/>
            <a:ext cx="1981200" cy="3962400"/>
          </a:xfrm>
          <a:prstGeom prst="rect">
            <a:avLst/>
          </a:prstGeom>
          <a:solidFill>
            <a:srgbClr val="00717C">
              <a:alpha val="9000"/>
            </a:srgbClr>
          </a:solidFill>
          <a:ln w="9525">
            <a:solidFill>
              <a:srgbClr val="306E28">
                <a:alpha val="75000"/>
              </a:srgbClr>
            </a:solidFill>
          </a:ln>
          <a:effectLst>
            <a:innerShdw blurRad="63500" dist="317500" dir="2700000">
              <a:srgbClr val="00717C">
                <a:alpha val="18000"/>
              </a:srgbClr>
            </a:innerShdw>
          </a:effectLst>
        </p:spPr>
        <p:style>
          <a:lnRef idx="2">
            <a:schemeClr val="dk1"/>
          </a:lnRef>
          <a:fillRef idx="1">
            <a:schemeClr val="lt1"/>
          </a:fillRef>
          <a:effectRef idx="0">
            <a:schemeClr val="dk1"/>
          </a:effectRef>
          <a:fontRef idx="minor">
            <a:schemeClr val="dk1"/>
          </a:fontRef>
        </p:style>
        <p:txBody>
          <a:bodyPr/>
          <a:lstStyle/>
          <a:p>
            <a:pPr algn="ctr" fontAlgn="auto">
              <a:lnSpc>
                <a:spcPct val="150000"/>
              </a:lnSpc>
              <a:spcBef>
                <a:spcPts val="0"/>
              </a:spcBef>
              <a:spcAft>
                <a:spcPts val="0"/>
              </a:spcAft>
              <a:defRPr/>
            </a:pPr>
            <a:r>
              <a:rPr lang="en-GB" sz="1200" b="1" dirty="0">
                <a:solidFill>
                  <a:srgbClr val="00717C"/>
                </a:solidFill>
              </a:rPr>
              <a:t>Main</a:t>
            </a:r>
            <a:r>
              <a:rPr lang="pl-PL" sz="1200" b="1" dirty="0">
                <a:solidFill>
                  <a:srgbClr val="00717C"/>
                </a:solidFill>
              </a:rPr>
              <a:t> features</a:t>
            </a:r>
            <a:endParaRPr lang="en-US" sz="1200" b="1" dirty="0">
              <a:solidFill>
                <a:srgbClr val="00717C"/>
              </a:solidFill>
            </a:endParaRPr>
          </a:p>
        </p:txBody>
      </p:sp>
      <p:sp>
        <p:nvSpPr>
          <p:cNvPr id="9" name="TextBox 8"/>
          <p:cNvSpPr txBox="1"/>
          <p:nvPr/>
        </p:nvSpPr>
        <p:spPr>
          <a:xfrm>
            <a:off x="6705600" y="2514600"/>
            <a:ext cx="1828800" cy="3124200"/>
          </a:xfrm>
          <a:prstGeom prst="rect">
            <a:avLst/>
          </a:prstGeom>
          <a:noFill/>
        </p:spPr>
        <p:txBody>
          <a:bodyPr>
            <a:spAutoFit/>
          </a:bodyPr>
          <a:lstStyle/>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possibility </a:t>
            </a:r>
            <a:r>
              <a:rPr lang="en-GB" sz="900" i="1" dirty="0">
                <a:solidFill>
                  <a:schemeClr val="tx1">
                    <a:lumMod val="75000"/>
                    <a:lumOff val="25000"/>
                  </a:schemeClr>
                </a:solidFill>
                <a:latin typeface="+mn-lt"/>
                <a:cs typeface="+mn-cs"/>
              </a:rPr>
              <a:t>to adjust the salary range thresholds</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of limiting the sample from the bottom and top of the boundary</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a:t>
            </a:r>
            <a:r>
              <a:rPr lang="en-GB" sz="900" i="1" dirty="0">
                <a:solidFill>
                  <a:schemeClr val="tx1">
                    <a:lumMod val="75000"/>
                    <a:lumOff val="25000"/>
                  </a:schemeClr>
                </a:solidFill>
                <a:latin typeface="+mn-lt"/>
                <a:cs typeface="+mn-cs"/>
              </a:rPr>
              <a:t>possibility to customize the data for a specific period of time</a:t>
            </a: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rPr>
              <a:t>The possibility </a:t>
            </a:r>
            <a:r>
              <a:rPr lang="en-GB" sz="900" i="1" dirty="0">
                <a:solidFill>
                  <a:schemeClr val="tx1">
                    <a:lumMod val="75000"/>
                    <a:lumOff val="25000"/>
                  </a:schemeClr>
                </a:solidFill>
                <a:latin typeface="+mn-lt"/>
              </a:rPr>
              <a:t>to view additional information for each series such as </a:t>
            </a:r>
            <a:r>
              <a:rPr lang="en-GB" sz="900" i="1" dirty="0" err="1">
                <a:solidFill>
                  <a:schemeClr val="tx1">
                    <a:lumMod val="75000"/>
                    <a:lumOff val="25000"/>
                  </a:schemeClr>
                </a:solidFill>
                <a:latin typeface="+mn-lt"/>
              </a:rPr>
              <a:t>decile</a:t>
            </a:r>
            <a:r>
              <a:rPr lang="en-GB" sz="900" i="1" dirty="0">
                <a:solidFill>
                  <a:schemeClr val="tx1">
                    <a:lumMod val="75000"/>
                    <a:lumOff val="25000"/>
                  </a:schemeClr>
                </a:solidFill>
                <a:latin typeface="+mn-lt"/>
              </a:rPr>
              <a:t> relation, </a:t>
            </a:r>
            <a:r>
              <a:rPr lang="en-GB" sz="900" i="1" dirty="0" err="1">
                <a:solidFill>
                  <a:schemeClr val="tx1">
                    <a:lumMod val="75000"/>
                    <a:lumOff val="25000"/>
                  </a:schemeClr>
                </a:solidFill>
                <a:latin typeface="+mn-lt"/>
              </a:rPr>
              <a:t>Gini</a:t>
            </a:r>
            <a:r>
              <a:rPr lang="en-GB" sz="900" i="1" dirty="0">
                <a:solidFill>
                  <a:schemeClr val="tx1">
                    <a:lumMod val="75000"/>
                    <a:lumOff val="25000"/>
                  </a:schemeClr>
                </a:solidFill>
                <a:latin typeface="+mn-lt"/>
              </a:rPr>
              <a:t> index etc.</a:t>
            </a: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possibility </a:t>
            </a:r>
            <a:r>
              <a:rPr lang="en-GB" sz="900" i="1" dirty="0">
                <a:solidFill>
                  <a:schemeClr val="tx1">
                    <a:lumMod val="75000"/>
                    <a:lumOff val="25000"/>
                  </a:schemeClr>
                </a:solidFill>
                <a:latin typeface="+mn-lt"/>
                <a:cs typeface="+mn-cs"/>
              </a:rPr>
              <a:t>to adjust the format of the map that is based on the median, average wages, according to working hours or place of residence</a:t>
            </a:r>
            <a:endParaRPr lang="pl-PL" sz="900" dirty="0">
              <a:latin typeface="+mn-lt"/>
              <a:cs typeface="+mn-cs"/>
            </a:endParaRPr>
          </a:p>
          <a:p>
            <a:pPr fontAlgn="auto">
              <a:spcBef>
                <a:spcPts val="0"/>
              </a:spcBef>
              <a:spcAft>
                <a:spcPts val="0"/>
              </a:spcAft>
              <a:defRPr/>
            </a:pPr>
            <a:endParaRPr lang="en-US" sz="800" dirty="0">
              <a:latin typeface="+mn-lt"/>
              <a:cs typeface="+mn-cs"/>
            </a:endParaRPr>
          </a:p>
        </p:txBody>
      </p:sp>
      <p:sp>
        <p:nvSpPr>
          <p:cNvPr id="10" name="Title 1"/>
          <p:cNvSpPr>
            <a:spLocks noGrp="1"/>
          </p:cNvSpPr>
          <p:nvPr>
            <p:ph type="title"/>
          </p:nvPr>
        </p:nvSpPr>
        <p:spPr/>
        <p:txBody>
          <a:bodyPr rtlCol="0">
            <a:normAutofit/>
          </a:bodyPr>
          <a:lstStyle/>
          <a:p>
            <a:pPr eaLnBrk="1" fontAlgn="auto" hangingPunct="1">
              <a:lnSpc>
                <a:spcPct val="150000"/>
              </a:lnSpc>
              <a:spcAft>
                <a:spcPts val="0"/>
              </a:spcAft>
              <a:defRPr/>
            </a:pPr>
            <a:r>
              <a:rPr lang="pl-PL" sz="2000" b="1" i="1" dirty="0" smtClean="0">
                <a:solidFill>
                  <a:srgbClr val="00717C"/>
                </a:solidFill>
              </a:rPr>
              <a:t>R</a:t>
            </a:r>
            <a:r>
              <a:rPr lang="en-GB" sz="2000" b="1" i="1" dirty="0" smtClean="0">
                <a:solidFill>
                  <a:srgbClr val="00717C"/>
                </a:solidFill>
              </a:rPr>
              <a:t>e</a:t>
            </a:r>
            <a:r>
              <a:rPr lang="pl-PL" sz="2000" b="1" i="1" dirty="0" smtClean="0">
                <a:solidFill>
                  <a:srgbClr val="00717C"/>
                </a:solidFill>
              </a:rPr>
              <a:t>port „Map - </a:t>
            </a:r>
            <a:r>
              <a:rPr lang="en-GB" sz="2000" b="1" i="1" dirty="0" smtClean="0">
                <a:solidFill>
                  <a:srgbClr val="00717C"/>
                </a:solidFill>
              </a:rPr>
              <a:t>regions</a:t>
            </a:r>
            <a:r>
              <a:rPr lang="pl-PL" sz="2000" b="1" i="1" dirty="0" smtClean="0">
                <a:solidFill>
                  <a:srgbClr val="00717C"/>
                </a:solidFill>
              </a:rPr>
              <a:t>”</a:t>
            </a:r>
            <a:r>
              <a:rPr lang="pl-PL" sz="2000" b="1" dirty="0" smtClean="0"/>
              <a:t/>
            </a:r>
            <a:br>
              <a:rPr lang="pl-PL" sz="2000" b="1" dirty="0" smtClean="0"/>
            </a:br>
            <a:r>
              <a:rPr lang="en-GB" sz="1100" i="1" dirty="0" smtClean="0">
                <a:solidFill>
                  <a:schemeClr val="tx1">
                    <a:lumMod val="50000"/>
                    <a:lumOff val="50000"/>
                  </a:schemeClr>
                </a:solidFill>
              </a:rPr>
              <a:t> Presents the distribution of wages by region</a:t>
            </a:r>
            <a:endParaRPr lang="en-US" sz="1100" b="1" i="1" dirty="0">
              <a:solidFill>
                <a:schemeClr val="tx1">
                  <a:lumMod val="50000"/>
                  <a:lumOff val="50000"/>
                </a:schemeClr>
              </a:solidFill>
            </a:endParaRPr>
          </a:p>
        </p:txBody>
      </p:sp>
      <p:pic>
        <p:nvPicPr>
          <p:cNvPr id="174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1657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Box 11"/>
          <p:cNvSpPr txBox="1">
            <a:spLocks noChangeArrowheads="1"/>
          </p:cNvSpPr>
          <p:nvPr/>
        </p:nvSpPr>
        <p:spPr bwMode="auto">
          <a:xfrm>
            <a:off x="609600" y="6248400"/>
            <a:ext cx="1219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800" i="1">
                <a:solidFill>
                  <a:srgbClr val="00717C"/>
                </a:solidFill>
              </a:rPr>
              <a:t>* </a:t>
            </a:r>
            <a:r>
              <a:rPr lang="en-GB" altLang="en-US" sz="800" i="1">
                <a:solidFill>
                  <a:srgbClr val="00717C"/>
                </a:solidFill>
              </a:rPr>
              <a:t>Random data</a:t>
            </a:r>
            <a:endParaRPr lang="en-US" altLang="en-US" sz="800" i="1">
              <a:solidFill>
                <a:srgbClr val="00717C"/>
              </a:solidFill>
            </a:endParaRPr>
          </a:p>
        </p:txBody>
      </p:sp>
      <p:pic>
        <p:nvPicPr>
          <p:cNvPr id="17419" name="Content Placeholder 11" descr="13.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55" b="-4329"/>
          <a:stretch/>
        </p:blipFill>
        <p:spPr>
          <a:xfrm>
            <a:off x="685800" y="1571237"/>
            <a:ext cx="5262563" cy="4525963"/>
          </a:xfrm>
          <a:effectLst/>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09600" y="6477000"/>
            <a:ext cx="8001000" cy="0"/>
          </a:xfrm>
          <a:prstGeom prst="line">
            <a:avLst/>
          </a:prstGeom>
          <a:ln>
            <a:solidFill>
              <a:srgbClr val="607731">
                <a:alpha val="2600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9600" y="6488113"/>
            <a:ext cx="8001000" cy="231775"/>
          </a:xfrm>
          <a:prstGeom prst="rect">
            <a:avLst/>
          </a:prstGeom>
        </p:spPr>
        <p:txBody>
          <a:bodyPr>
            <a:spAutoFit/>
          </a:bodyPr>
          <a:lstStyle/>
          <a:p>
            <a:pPr algn="ctr" fontAlgn="auto">
              <a:spcBef>
                <a:spcPts val="0"/>
              </a:spcBef>
              <a:spcAft>
                <a:spcPts val="0"/>
              </a:spcAft>
              <a:defRPr/>
            </a:pPr>
            <a:r>
              <a:rPr lang="pl-PL" sz="900" i="1" dirty="0">
                <a:solidFill>
                  <a:schemeClr val="bg1">
                    <a:lumMod val="50000"/>
                  </a:schemeClr>
                </a:solidFill>
                <a:latin typeface="+mn-lt"/>
                <a:cs typeface="+mn-cs"/>
              </a:rPr>
              <a:t>Copyright by ProXmedia 2011</a:t>
            </a:r>
            <a:endParaRPr lang="en-US" sz="900" i="1" dirty="0">
              <a:solidFill>
                <a:schemeClr val="bg1">
                  <a:lumMod val="50000"/>
                </a:schemeClr>
              </a:solidFill>
              <a:latin typeface="+mn-lt"/>
              <a:cs typeface="+mn-cs"/>
            </a:endParaRPr>
          </a:p>
        </p:txBody>
      </p:sp>
      <p:sp>
        <p:nvSpPr>
          <p:cNvPr id="8" name="Rectangle 7"/>
          <p:cNvSpPr/>
          <p:nvPr/>
        </p:nvSpPr>
        <p:spPr>
          <a:xfrm>
            <a:off x="6631200" y="2133600"/>
            <a:ext cx="1981200" cy="3962400"/>
          </a:xfrm>
          <a:prstGeom prst="rect">
            <a:avLst/>
          </a:prstGeom>
          <a:solidFill>
            <a:srgbClr val="00717C">
              <a:alpha val="9000"/>
            </a:srgbClr>
          </a:solidFill>
          <a:ln w="9525">
            <a:solidFill>
              <a:srgbClr val="306E28">
                <a:alpha val="75000"/>
              </a:srgbClr>
            </a:solidFill>
          </a:ln>
          <a:effectLst>
            <a:innerShdw blurRad="63500" dist="317500" dir="2700000">
              <a:srgbClr val="00717C">
                <a:alpha val="18000"/>
              </a:srgbClr>
            </a:innerShdw>
          </a:effectLst>
        </p:spPr>
        <p:style>
          <a:lnRef idx="2">
            <a:schemeClr val="dk1"/>
          </a:lnRef>
          <a:fillRef idx="1">
            <a:schemeClr val="lt1"/>
          </a:fillRef>
          <a:effectRef idx="0">
            <a:schemeClr val="dk1"/>
          </a:effectRef>
          <a:fontRef idx="minor">
            <a:schemeClr val="dk1"/>
          </a:fontRef>
        </p:style>
        <p:txBody>
          <a:bodyPr/>
          <a:lstStyle/>
          <a:p>
            <a:pPr algn="ctr" fontAlgn="auto">
              <a:lnSpc>
                <a:spcPct val="150000"/>
              </a:lnSpc>
              <a:spcBef>
                <a:spcPts val="0"/>
              </a:spcBef>
              <a:spcAft>
                <a:spcPts val="0"/>
              </a:spcAft>
              <a:defRPr/>
            </a:pPr>
            <a:r>
              <a:rPr lang="en-GB" sz="1200" b="1" dirty="0">
                <a:solidFill>
                  <a:srgbClr val="00717C"/>
                </a:solidFill>
              </a:rPr>
              <a:t>Main</a:t>
            </a:r>
            <a:r>
              <a:rPr lang="pl-PL" sz="1200" b="1" dirty="0">
                <a:solidFill>
                  <a:srgbClr val="00717C"/>
                </a:solidFill>
              </a:rPr>
              <a:t> features</a:t>
            </a:r>
            <a:endParaRPr lang="en-US" sz="1200" b="1" dirty="0">
              <a:solidFill>
                <a:srgbClr val="00717C"/>
              </a:solidFill>
            </a:endParaRPr>
          </a:p>
        </p:txBody>
      </p:sp>
      <p:sp>
        <p:nvSpPr>
          <p:cNvPr id="9" name="TextBox 8"/>
          <p:cNvSpPr txBox="1"/>
          <p:nvPr/>
        </p:nvSpPr>
        <p:spPr>
          <a:xfrm>
            <a:off x="6705600" y="2514600"/>
            <a:ext cx="1828800" cy="3262313"/>
          </a:xfrm>
          <a:prstGeom prst="rect">
            <a:avLst/>
          </a:prstGeom>
          <a:noFill/>
        </p:spPr>
        <p:txBody>
          <a:bodyPr>
            <a:spAutoFit/>
          </a:bodyPr>
          <a:lstStyle/>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to analyze salary trend (year-on-year and quarter-on-quarter)</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of limiting the sample from the bottom and top of the boundary</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a:t>
            </a:r>
            <a:r>
              <a:rPr lang="en-GB" sz="900" i="1" dirty="0">
                <a:solidFill>
                  <a:schemeClr val="tx1">
                    <a:lumMod val="75000"/>
                    <a:lumOff val="25000"/>
                  </a:schemeClr>
                </a:solidFill>
                <a:latin typeface="+mn-lt"/>
                <a:cs typeface="+mn-cs"/>
              </a:rPr>
              <a:t>possibility to customize the data for a specific period of time</a:t>
            </a: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possibility</a:t>
            </a:r>
            <a:r>
              <a:rPr lang="en-GB" sz="900" i="1" dirty="0" smtClean="0">
                <a:solidFill>
                  <a:schemeClr val="tx1">
                    <a:lumMod val="75000"/>
                    <a:lumOff val="25000"/>
                  </a:schemeClr>
                </a:solidFill>
                <a:latin typeface="+mn-lt"/>
              </a:rPr>
              <a:t> </a:t>
            </a:r>
            <a:r>
              <a:rPr lang="en-GB" sz="900" i="1" dirty="0">
                <a:solidFill>
                  <a:schemeClr val="tx1">
                    <a:lumMod val="75000"/>
                    <a:lumOff val="25000"/>
                  </a:schemeClr>
                </a:solidFill>
                <a:latin typeface="+mn-lt"/>
              </a:rPr>
              <a:t>to view additional information for each series such as </a:t>
            </a:r>
            <a:r>
              <a:rPr lang="en-GB" sz="900" i="1" dirty="0" err="1">
                <a:solidFill>
                  <a:schemeClr val="tx1">
                    <a:lumMod val="75000"/>
                    <a:lumOff val="25000"/>
                  </a:schemeClr>
                </a:solidFill>
                <a:latin typeface="+mn-lt"/>
              </a:rPr>
              <a:t>decile</a:t>
            </a:r>
            <a:r>
              <a:rPr lang="en-GB" sz="900" i="1" dirty="0">
                <a:solidFill>
                  <a:schemeClr val="tx1">
                    <a:lumMod val="75000"/>
                    <a:lumOff val="25000"/>
                  </a:schemeClr>
                </a:solidFill>
                <a:latin typeface="+mn-lt"/>
              </a:rPr>
              <a:t> relation, </a:t>
            </a:r>
            <a:r>
              <a:rPr lang="en-GB" sz="900" i="1" dirty="0" err="1">
                <a:solidFill>
                  <a:schemeClr val="tx1">
                    <a:lumMod val="75000"/>
                    <a:lumOff val="25000"/>
                  </a:schemeClr>
                </a:solidFill>
                <a:latin typeface="+mn-lt"/>
              </a:rPr>
              <a:t>Gini</a:t>
            </a:r>
            <a:r>
              <a:rPr lang="en-GB" sz="900" i="1" dirty="0">
                <a:solidFill>
                  <a:schemeClr val="tx1">
                    <a:lumMod val="75000"/>
                    <a:lumOff val="25000"/>
                  </a:schemeClr>
                </a:solidFill>
                <a:latin typeface="+mn-lt"/>
              </a:rPr>
              <a:t> index etc.</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possibility </a:t>
            </a:r>
            <a:r>
              <a:rPr lang="en-GB" sz="900" i="1" dirty="0">
                <a:solidFill>
                  <a:schemeClr val="tx1">
                    <a:lumMod val="75000"/>
                    <a:lumOff val="25000"/>
                  </a:schemeClr>
                </a:solidFill>
                <a:latin typeface="+mn-lt"/>
                <a:cs typeface="+mn-cs"/>
              </a:rPr>
              <a:t>to adjust the format of the map that is based on the median, average wages, according to working hours or place of residence</a:t>
            </a:r>
            <a:endParaRPr lang="pl-PL" sz="900" dirty="0">
              <a:latin typeface="+mn-lt"/>
              <a:cs typeface="+mn-cs"/>
            </a:endParaRPr>
          </a:p>
          <a:p>
            <a:pPr fontAlgn="auto">
              <a:spcBef>
                <a:spcPts val="0"/>
              </a:spcBef>
              <a:spcAft>
                <a:spcPts val="0"/>
              </a:spcAft>
              <a:defRPr/>
            </a:pPr>
            <a:endParaRPr lang="en-US" sz="800" dirty="0">
              <a:latin typeface="+mn-lt"/>
              <a:cs typeface="+mn-cs"/>
            </a:endParaRPr>
          </a:p>
        </p:txBody>
      </p:sp>
      <p:sp>
        <p:nvSpPr>
          <p:cNvPr id="10" name="Title 1"/>
          <p:cNvSpPr>
            <a:spLocks noGrp="1"/>
          </p:cNvSpPr>
          <p:nvPr>
            <p:ph type="title"/>
          </p:nvPr>
        </p:nvSpPr>
        <p:spPr/>
        <p:txBody>
          <a:bodyPr rtlCol="0">
            <a:normAutofit/>
          </a:bodyPr>
          <a:lstStyle/>
          <a:p>
            <a:pPr eaLnBrk="1" fontAlgn="auto" hangingPunct="1">
              <a:lnSpc>
                <a:spcPct val="150000"/>
              </a:lnSpc>
              <a:spcAft>
                <a:spcPts val="0"/>
              </a:spcAft>
              <a:defRPr/>
            </a:pPr>
            <a:r>
              <a:rPr lang="pl-PL" sz="2000" b="1" i="1" dirty="0" smtClean="0">
                <a:solidFill>
                  <a:srgbClr val="00717C"/>
                </a:solidFill>
              </a:rPr>
              <a:t>R</a:t>
            </a:r>
            <a:r>
              <a:rPr lang="en-GB" sz="2000" b="1" i="1" dirty="0" smtClean="0">
                <a:solidFill>
                  <a:srgbClr val="00717C"/>
                </a:solidFill>
              </a:rPr>
              <a:t>e</a:t>
            </a:r>
            <a:r>
              <a:rPr lang="pl-PL" sz="2000" b="1" i="1" dirty="0" smtClean="0">
                <a:solidFill>
                  <a:srgbClr val="00717C"/>
                </a:solidFill>
              </a:rPr>
              <a:t>port „Map - </a:t>
            </a:r>
            <a:r>
              <a:rPr lang="en-GB" sz="2000" b="1" i="1" dirty="0" err="1" smtClean="0">
                <a:solidFill>
                  <a:srgbClr val="00717C"/>
                </a:solidFill>
              </a:rPr>
              <a:t>voivodeships</a:t>
            </a:r>
            <a:r>
              <a:rPr lang="pl-PL" sz="2000" b="1" i="1" dirty="0" smtClean="0">
                <a:solidFill>
                  <a:srgbClr val="00717C"/>
                </a:solidFill>
              </a:rPr>
              <a:t> ”</a:t>
            </a:r>
            <a:r>
              <a:rPr lang="pl-PL" sz="2000" b="1" dirty="0" smtClean="0"/>
              <a:t/>
            </a:r>
            <a:br>
              <a:rPr lang="pl-PL" sz="2000" b="1" dirty="0" smtClean="0"/>
            </a:br>
            <a:r>
              <a:rPr lang="en-GB" sz="1100" i="1" dirty="0" smtClean="0">
                <a:solidFill>
                  <a:schemeClr val="tx1">
                    <a:lumMod val="50000"/>
                    <a:lumOff val="50000"/>
                  </a:schemeClr>
                </a:solidFill>
              </a:rPr>
              <a:t>Shows a breakdown of salaries broken down by province</a:t>
            </a:r>
            <a:endParaRPr lang="en-US" sz="1100" b="1" i="1" dirty="0">
              <a:solidFill>
                <a:schemeClr val="tx1">
                  <a:lumMod val="50000"/>
                  <a:lumOff val="50000"/>
                </a:schemeClr>
              </a:solidFill>
            </a:endParaRPr>
          </a:p>
        </p:txBody>
      </p:sp>
      <p:pic>
        <p:nvPicPr>
          <p:cNvPr id="184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1657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10"/>
          <p:cNvSpPr txBox="1">
            <a:spLocks noChangeArrowheads="1"/>
          </p:cNvSpPr>
          <p:nvPr/>
        </p:nvSpPr>
        <p:spPr bwMode="auto">
          <a:xfrm>
            <a:off x="609600" y="6248400"/>
            <a:ext cx="1219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800" i="1">
                <a:solidFill>
                  <a:srgbClr val="00717C"/>
                </a:solidFill>
              </a:rPr>
              <a:t>* </a:t>
            </a:r>
            <a:r>
              <a:rPr lang="en-GB" altLang="en-US" sz="800" i="1">
                <a:solidFill>
                  <a:srgbClr val="00717C"/>
                </a:solidFill>
              </a:rPr>
              <a:t>Random data</a:t>
            </a:r>
            <a:endParaRPr lang="en-US" altLang="en-US" sz="800" i="1">
              <a:solidFill>
                <a:srgbClr val="00717C"/>
              </a:solidFill>
            </a:endParaRPr>
          </a:p>
        </p:txBody>
      </p:sp>
      <p:pic>
        <p:nvPicPr>
          <p:cNvPr id="18443" name="Content Placeholder 11" descr="14.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4329"/>
          <a:stretch/>
        </p:blipFill>
        <p:spPr>
          <a:xfrm>
            <a:off x="762000" y="1676400"/>
            <a:ext cx="5229225" cy="4525963"/>
          </a:xfrm>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09600" y="6477000"/>
            <a:ext cx="8001000" cy="0"/>
          </a:xfrm>
          <a:prstGeom prst="line">
            <a:avLst/>
          </a:prstGeom>
          <a:ln>
            <a:solidFill>
              <a:srgbClr val="607731">
                <a:alpha val="2600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9600" y="6488113"/>
            <a:ext cx="8001000" cy="231775"/>
          </a:xfrm>
          <a:prstGeom prst="rect">
            <a:avLst/>
          </a:prstGeom>
        </p:spPr>
        <p:txBody>
          <a:bodyPr>
            <a:spAutoFit/>
          </a:bodyPr>
          <a:lstStyle/>
          <a:p>
            <a:pPr algn="ctr" fontAlgn="auto">
              <a:spcBef>
                <a:spcPts val="0"/>
              </a:spcBef>
              <a:spcAft>
                <a:spcPts val="0"/>
              </a:spcAft>
              <a:defRPr/>
            </a:pPr>
            <a:r>
              <a:rPr lang="pl-PL" sz="900" i="1" dirty="0">
                <a:solidFill>
                  <a:schemeClr val="bg1">
                    <a:lumMod val="50000"/>
                  </a:schemeClr>
                </a:solidFill>
                <a:latin typeface="+mn-lt"/>
                <a:cs typeface="+mn-cs"/>
              </a:rPr>
              <a:t>Copyright by ProXmedia 2011</a:t>
            </a:r>
            <a:endParaRPr lang="en-US" sz="900" i="1" dirty="0">
              <a:solidFill>
                <a:schemeClr val="bg1">
                  <a:lumMod val="50000"/>
                </a:schemeClr>
              </a:solidFill>
              <a:latin typeface="+mn-lt"/>
              <a:cs typeface="+mn-cs"/>
            </a:endParaRPr>
          </a:p>
        </p:txBody>
      </p:sp>
      <p:sp>
        <p:nvSpPr>
          <p:cNvPr id="8" name="Title 1"/>
          <p:cNvSpPr>
            <a:spLocks noGrp="1"/>
          </p:cNvSpPr>
          <p:nvPr>
            <p:ph type="title"/>
          </p:nvPr>
        </p:nvSpPr>
        <p:spPr/>
        <p:txBody>
          <a:bodyPr rtlCol="0">
            <a:normAutofit/>
          </a:bodyPr>
          <a:lstStyle/>
          <a:p>
            <a:pPr eaLnBrk="1" fontAlgn="auto" hangingPunct="1">
              <a:lnSpc>
                <a:spcPct val="150000"/>
              </a:lnSpc>
              <a:spcAft>
                <a:spcPts val="0"/>
              </a:spcAft>
              <a:defRPr/>
            </a:pPr>
            <a:r>
              <a:rPr lang="pl-PL" sz="2000" b="1" i="1" dirty="0" smtClean="0">
                <a:solidFill>
                  <a:srgbClr val="00717C"/>
                </a:solidFill>
              </a:rPr>
              <a:t>R</a:t>
            </a:r>
            <a:r>
              <a:rPr lang="en-GB" sz="2000" b="1" i="1" dirty="0" smtClean="0">
                <a:solidFill>
                  <a:srgbClr val="00717C"/>
                </a:solidFill>
              </a:rPr>
              <a:t>e</a:t>
            </a:r>
            <a:r>
              <a:rPr lang="pl-PL" sz="2000" b="1" i="1" dirty="0" smtClean="0">
                <a:solidFill>
                  <a:srgbClr val="00717C"/>
                </a:solidFill>
              </a:rPr>
              <a:t>port „Map - </a:t>
            </a:r>
            <a:r>
              <a:rPr lang="en-GB" sz="2000" b="1" i="1" dirty="0" smtClean="0">
                <a:solidFill>
                  <a:srgbClr val="00717C"/>
                </a:solidFill>
              </a:rPr>
              <a:t>sub regions</a:t>
            </a:r>
            <a:r>
              <a:rPr lang="pl-PL" sz="2000" b="1" i="1" dirty="0" smtClean="0">
                <a:solidFill>
                  <a:srgbClr val="00717C"/>
                </a:solidFill>
              </a:rPr>
              <a:t>”</a:t>
            </a:r>
            <a:r>
              <a:rPr lang="pl-PL" sz="2000" b="1" dirty="0" smtClean="0"/>
              <a:t/>
            </a:r>
            <a:br>
              <a:rPr lang="pl-PL" sz="2000" b="1" dirty="0" smtClean="0"/>
            </a:br>
            <a:r>
              <a:rPr lang="en-GB" sz="1100" i="1" dirty="0" smtClean="0">
                <a:solidFill>
                  <a:schemeClr val="tx1">
                    <a:lumMod val="50000"/>
                    <a:lumOff val="50000"/>
                  </a:schemeClr>
                </a:solidFill>
              </a:rPr>
              <a:t>Shows a breakdown of salaries broken down into sub regions</a:t>
            </a:r>
            <a:endParaRPr lang="en-US" sz="1100" b="1" i="1" dirty="0">
              <a:solidFill>
                <a:schemeClr val="tx1">
                  <a:lumMod val="50000"/>
                  <a:lumOff val="50000"/>
                </a:schemeClr>
              </a:solidFill>
            </a:endParaRPr>
          </a:p>
        </p:txBody>
      </p:sp>
      <p:sp>
        <p:nvSpPr>
          <p:cNvPr id="9" name="Rectangle 8"/>
          <p:cNvSpPr/>
          <p:nvPr/>
        </p:nvSpPr>
        <p:spPr>
          <a:xfrm>
            <a:off x="6631200" y="2134800"/>
            <a:ext cx="1981200" cy="3962400"/>
          </a:xfrm>
          <a:prstGeom prst="rect">
            <a:avLst/>
          </a:prstGeom>
          <a:solidFill>
            <a:srgbClr val="00717C">
              <a:alpha val="9000"/>
            </a:srgbClr>
          </a:solidFill>
          <a:ln w="9525">
            <a:solidFill>
              <a:srgbClr val="306E28">
                <a:alpha val="75000"/>
              </a:srgbClr>
            </a:solidFill>
          </a:ln>
          <a:effectLst>
            <a:innerShdw blurRad="63500" dist="317500" dir="2700000">
              <a:srgbClr val="00717C">
                <a:alpha val="18000"/>
              </a:srgbClr>
            </a:innerShdw>
          </a:effectLst>
        </p:spPr>
        <p:style>
          <a:lnRef idx="2">
            <a:schemeClr val="dk1"/>
          </a:lnRef>
          <a:fillRef idx="1">
            <a:schemeClr val="lt1"/>
          </a:fillRef>
          <a:effectRef idx="0">
            <a:schemeClr val="dk1"/>
          </a:effectRef>
          <a:fontRef idx="minor">
            <a:schemeClr val="dk1"/>
          </a:fontRef>
        </p:style>
        <p:txBody>
          <a:bodyPr/>
          <a:lstStyle/>
          <a:p>
            <a:pPr algn="ctr" fontAlgn="auto">
              <a:lnSpc>
                <a:spcPct val="150000"/>
              </a:lnSpc>
              <a:spcBef>
                <a:spcPts val="0"/>
              </a:spcBef>
              <a:spcAft>
                <a:spcPts val="0"/>
              </a:spcAft>
              <a:defRPr/>
            </a:pPr>
            <a:r>
              <a:rPr lang="en-GB" sz="1200" b="1" dirty="0">
                <a:solidFill>
                  <a:srgbClr val="00717C"/>
                </a:solidFill>
              </a:rPr>
              <a:t>Main</a:t>
            </a:r>
            <a:r>
              <a:rPr lang="pl-PL" sz="1200" b="1" dirty="0">
                <a:solidFill>
                  <a:srgbClr val="00717C"/>
                </a:solidFill>
              </a:rPr>
              <a:t> features</a:t>
            </a:r>
            <a:endParaRPr lang="en-US" sz="1200" b="1" dirty="0">
              <a:solidFill>
                <a:srgbClr val="00717C"/>
              </a:solidFill>
            </a:endParaRPr>
          </a:p>
        </p:txBody>
      </p:sp>
      <p:sp>
        <p:nvSpPr>
          <p:cNvPr id="10" name="TextBox 9"/>
          <p:cNvSpPr txBox="1"/>
          <p:nvPr/>
        </p:nvSpPr>
        <p:spPr>
          <a:xfrm>
            <a:off x="6705600" y="2514600"/>
            <a:ext cx="1828800" cy="3124200"/>
          </a:xfrm>
          <a:prstGeom prst="rect">
            <a:avLst/>
          </a:prstGeom>
          <a:noFill/>
        </p:spPr>
        <p:txBody>
          <a:bodyPr>
            <a:spAutoFit/>
          </a:bodyPr>
          <a:lstStyle/>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possibility </a:t>
            </a:r>
            <a:r>
              <a:rPr lang="en-GB" sz="900" i="1" dirty="0">
                <a:solidFill>
                  <a:schemeClr val="tx1">
                    <a:lumMod val="75000"/>
                    <a:lumOff val="25000"/>
                  </a:schemeClr>
                </a:solidFill>
                <a:latin typeface="+mn-lt"/>
                <a:cs typeface="+mn-cs"/>
              </a:rPr>
              <a:t>to adjust the salary range thresholds</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of limiting the sample from the bottom and top of the boundary</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pl-PL" sz="900" i="1" dirty="0">
                <a:solidFill>
                  <a:schemeClr val="tx1">
                    <a:lumMod val="75000"/>
                    <a:lumOff val="25000"/>
                  </a:schemeClr>
                </a:solidFill>
                <a:latin typeface="+mn-lt"/>
                <a:cs typeface="+mn-cs"/>
              </a:rPr>
              <a:t> </a:t>
            </a:r>
            <a:r>
              <a:rPr lang="en-GB" sz="900" i="1" dirty="0">
                <a:solidFill>
                  <a:schemeClr val="tx1">
                    <a:lumMod val="75000"/>
                    <a:lumOff val="25000"/>
                  </a:schemeClr>
                </a:solidFill>
                <a:latin typeface="+mn-lt"/>
                <a:cs typeface="+mn-cs"/>
              </a:rPr>
              <a:t>The possibility to customize the data for a specific period of time</a:t>
            </a: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rPr>
              <a:t>The possibility </a:t>
            </a:r>
            <a:r>
              <a:rPr lang="en-GB" sz="900" i="1" dirty="0">
                <a:solidFill>
                  <a:schemeClr val="tx1">
                    <a:lumMod val="75000"/>
                    <a:lumOff val="25000"/>
                  </a:schemeClr>
                </a:solidFill>
                <a:latin typeface="+mn-lt"/>
              </a:rPr>
              <a:t>to view additional information for each series such as </a:t>
            </a:r>
            <a:r>
              <a:rPr lang="en-GB" sz="900" i="1" dirty="0" err="1">
                <a:solidFill>
                  <a:schemeClr val="tx1">
                    <a:lumMod val="75000"/>
                    <a:lumOff val="25000"/>
                  </a:schemeClr>
                </a:solidFill>
                <a:latin typeface="+mn-lt"/>
              </a:rPr>
              <a:t>decile</a:t>
            </a:r>
            <a:r>
              <a:rPr lang="en-GB" sz="900" i="1" dirty="0">
                <a:solidFill>
                  <a:schemeClr val="tx1">
                    <a:lumMod val="75000"/>
                    <a:lumOff val="25000"/>
                  </a:schemeClr>
                </a:solidFill>
                <a:latin typeface="+mn-lt"/>
              </a:rPr>
              <a:t> relation, </a:t>
            </a:r>
            <a:r>
              <a:rPr lang="en-GB" sz="900" i="1" dirty="0" err="1">
                <a:solidFill>
                  <a:schemeClr val="tx1">
                    <a:lumMod val="75000"/>
                    <a:lumOff val="25000"/>
                  </a:schemeClr>
                </a:solidFill>
                <a:latin typeface="+mn-lt"/>
              </a:rPr>
              <a:t>Gini</a:t>
            </a:r>
            <a:r>
              <a:rPr lang="en-GB" sz="900" i="1" dirty="0">
                <a:solidFill>
                  <a:schemeClr val="tx1">
                    <a:lumMod val="75000"/>
                    <a:lumOff val="25000"/>
                  </a:schemeClr>
                </a:solidFill>
                <a:latin typeface="+mn-lt"/>
              </a:rPr>
              <a:t> index etc.</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possibility </a:t>
            </a:r>
            <a:r>
              <a:rPr lang="en-GB" sz="900" i="1" dirty="0">
                <a:solidFill>
                  <a:schemeClr val="tx1">
                    <a:lumMod val="75000"/>
                    <a:lumOff val="25000"/>
                  </a:schemeClr>
                </a:solidFill>
                <a:latin typeface="+mn-lt"/>
                <a:cs typeface="+mn-cs"/>
              </a:rPr>
              <a:t>to adjust the format of the map that is based on the median, average wages, according to working hours or place of residence</a:t>
            </a:r>
            <a:endParaRPr lang="pl-PL" sz="900" dirty="0">
              <a:latin typeface="+mn-lt"/>
              <a:cs typeface="+mn-cs"/>
            </a:endParaRPr>
          </a:p>
          <a:p>
            <a:pPr fontAlgn="auto">
              <a:spcBef>
                <a:spcPts val="0"/>
              </a:spcBef>
              <a:spcAft>
                <a:spcPts val="0"/>
              </a:spcAft>
              <a:defRPr/>
            </a:pPr>
            <a:endParaRPr lang="en-US" sz="800" dirty="0">
              <a:latin typeface="+mn-lt"/>
              <a:cs typeface="+mn-cs"/>
            </a:endParaRPr>
          </a:p>
        </p:txBody>
      </p:sp>
      <p:pic>
        <p:nvPicPr>
          <p:cNvPr id="194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1657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Box 11"/>
          <p:cNvSpPr txBox="1">
            <a:spLocks noChangeArrowheads="1"/>
          </p:cNvSpPr>
          <p:nvPr/>
        </p:nvSpPr>
        <p:spPr bwMode="auto">
          <a:xfrm>
            <a:off x="609600" y="6248400"/>
            <a:ext cx="1219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800" i="1">
                <a:solidFill>
                  <a:srgbClr val="00717C"/>
                </a:solidFill>
              </a:rPr>
              <a:t>* </a:t>
            </a:r>
            <a:r>
              <a:rPr lang="en-GB" altLang="en-US" sz="800" i="1">
                <a:solidFill>
                  <a:srgbClr val="00717C"/>
                </a:solidFill>
              </a:rPr>
              <a:t>Random data</a:t>
            </a:r>
            <a:endParaRPr lang="en-US" altLang="en-US" sz="800" i="1">
              <a:solidFill>
                <a:srgbClr val="00717C"/>
              </a:solidFill>
            </a:endParaRPr>
          </a:p>
        </p:txBody>
      </p:sp>
      <p:pic>
        <p:nvPicPr>
          <p:cNvPr id="19467" name="Content Placeholder 11" descr="15.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4723"/>
          <a:stretch/>
        </p:blipFill>
        <p:spPr>
          <a:xfrm>
            <a:off x="762000" y="1715473"/>
            <a:ext cx="5200650" cy="4525963"/>
          </a:xfrm>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09600" y="6477000"/>
            <a:ext cx="8001000" cy="0"/>
          </a:xfrm>
          <a:prstGeom prst="line">
            <a:avLst/>
          </a:prstGeom>
          <a:ln>
            <a:solidFill>
              <a:srgbClr val="607731">
                <a:alpha val="2600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9600" y="6488113"/>
            <a:ext cx="8001000" cy="231775"/>
          </a:xfrm>
          <a:prstGeom prst="rect">
            <a:avLst/>
          </a:prstGeom>
        </p:spPr>
        <p:txBody>
          <a:bodyPr>
            <a:spAutoFit/>
          </a:bodyPr>
          <a:lstStyle/>
          <a:p>
            <a:pPr algn="ctr" fontAlgn="auto">
              <a:spcBef>
                <a:spcPts val="0"/>
              </a:spcBef>
              <a:spcAft>
                <a:spcPts val="0"/>
              </a:spcAft>
              <a:defRPr/>
            </a:pPr>
            <a:r>
              <a:rPr lang="pl-PL" sz="900" i="1" dirty="0">
                <a:solidFill>
                  <a:schemeClr val="bg1">
                    <a:lumMod val="50000"/>
                  </a:schemeClr>
                </a:solidFill>
                <a:latin typeface="+mn-lt"/>
                <a:cs typeface="+mn-cs"/>
              </a:rPr>
              <a:t>Copyright by ProXmedia 2011</a:t>
            </a:r>
            <a:endParaRPr lang="en-US" sz="900" i="1" dirty="0">
              <a:solidFill>
                <a:schemeClr val="bg1">
                  <a:lumMod val="50000"/>
                </a:schemeClr>
              </a:solidFill>
              <a:latin typeface="+mn-lt"/>
              <a:cs typeface="+mn-cs"/>
            </a:endParaRPr>
          </a:p>
        </p:txBody>
      </p:sp>
      <p:sp>
        <p:nvSpPr>
          <p:cNvPr id="8" name="Rectangle 7"/>
          <p:cNvSpPr/>
          <p:nvPr/>
        </p:nvSpPr>
        <p:spPr>
          <a:xfrm>
            <a:off x="6631200" y="2134800"/>
            <a:ext cx="1981200" cy="3962400"/>
          </a:xfrm>
          <a:prstGeom prst="rect">
            <a:avLst/>
          </a:prstGeom>
          <a:solidFill>
            <a:srgbClr val="00717C">
              <a:alpha val="9000"/>
            </a:srgbClr>
          </a:solidFill>
          <a:ln w="9525">
            <a:solidFill>
              <a:srgbClr val="306E28">
                <a:alpha val="75000"/>
              </a:srgbClr>
            </a:solidFill>
          </a:ln>
          <a:effectLst>
            <a:innerShdw blurRad="63500" dist="317500" dir="2700000">
              <a:srgbClr val="00717C">
                <a:alpha val="18000"/>
              </a:srgbClr>
            </a:innerShdw>
          </a:effectLst>
        </p:spPr>
        <p:style>
          <a:lnRef idx="2">
            <a:schemeClr val="dk1"/>
          </a:lnRef>
          <a:fillRef idx="1">
            <a:schemeClr val="lt1"/>
          </a:fillRef>
          <a:effectRef idx="0">
            <a:schemeClr val="dk1"/>
          </a:effectRef>
          <a:fontRef idx="minor">
            <a:schemeClr val="dk1"/>
          </a:fontRef>
        </p:style>
        <p:txBody>
          <a:bodyPr/>
          <a:lstStyle/>
          <a:p>
            <a:pPr algn="ctr" fontAlgn="auto">
              <a:lnSpc>
                <a:spcPct val="150000"/>
              </a:lnSpc>
              <a:spcBef>
                <a:spcPts val="0"/>
              </a:spcBef>
              <a:spcAft>
                <a:spcPts val="0"/>
              </a:spcAft>
              <a:defRPr/>
            </a:pPr>
            <a:r>
              <a:rPr lang="en-GB" sz="1200" b="1" dirty="0">
                <a:solidFill>
                  <a:srgbClr val="00717C"/>
                </a:solidFill>
              </a:rPr>
              <a:t>Main</a:t>
            </a:r>
            <a:r>
              <a:rPr lang="pl-PL" sz="1200" b="1" dirty="0">
                <a:solidFill>
                  <a:srgbClr val="00717C"/>
                </a:solidFill>
              </a:rPr>
              <a:t> features</a:t>
            </a:r>
            <a:endParaRPr lang="en-US" sz="1200" b="1" dirty="0">
              <a:solidFill>
                <a:srgbClr val="00717C"/>
              </a:solidFill>
            </a:endParaRPr>
          </a:p>
        </p:txBody>
      </p:sp>
      <p:sp>
        <p:nvSpPr>
          <p:cNvPr id="9" name="TextBox 8"/>
          <p:cNvSpPr txBox="1"/>
          <p:nvPr/>
        </p:nvSpPr>
        <p:spPr>
          <a:xfrm>
            <a:off x="6705600" y="2514600"/>
            <a:ext cx="1828800" cy="3124200"/>
          </a:xfrm>
          <a:prstGeom prst="rect">
            <a:avLst/>
          </a:prstGeom>
          <a:noFill/>
        </p:spPr>
        <p:txBody>
          <a:bodyPr>
            <a:spAutoFit/>
          </a:bodyPr>
          <a:lstStyle/>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possibility </a:t>
            </a:r>
            <a:r>
              <a:rPr lang="en-GB" sz="900" i="1" dirty="0">
                <a:solidFill>
                  <a:schemeClr val="tx1">
                    <a:lumMod val="75000"/>
                    <a:lumOff val="25000"/>
                  </a:schemeClr>
                </a:solidFill>
                <a:latin typeface="+mn-lt"/>
                <a:cs typeface="+mn-cs"/>
              </a:rPr>
              <a:t>to adjust the salary range thresholds</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of limiting the sample from the bottom and top of the boundary</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a:t>
            </a:r>
            <a:r>
              <a:rPr lang="en-GB" sz="900" i="1" dirty="0">
                <a:solidFill>
                  <a:schemeClr val="tx1">
                    <a:lumMod val="75000"/>
                    <a:lumOff val="25000"/>
                  </a:schemeClr>
                </a:solidFill>
                <a:latin typeface="+mn-lt"/>
                <a:cs typeface="+mn-cs"/>
              </a:rPr>
              <a:t>possibility to customize the data for a specific period of time</a:t>
            </a: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rPr>
              <a:t>The possibility </a:t>
            </a:r>
            <a:r>
              <a:rPr lang="en-GB" sz="900" i="1" dirty="0">
                <a:solidFill>
                  <a:schemeClr val="tx1">
                    <a:lumMod val="75000"/>
                    <a:lumOff val="25000"/>
                  </a:schemeClr>
                </a:solidFill>
                <a:latin typeface="+mn-lt"/>
              </a:rPr>
              <a:t>to view additional information for each series such as </a:t>
            </a:r>
            <a:r>
              <a:rPr lang="en-GB" sz="900" i="1" dirty="0" err="1">
                <a:solidFill>
                  <a:schemeClr val="tx1">
                    <a:lumMod val="75000"/>
                    <a:lumOff val="25000"/>
                  </a:schemeClr>
                </a:solidFill>
                <a:latin typeface="+mn-lt"/>
              </a:rPr>
              <a:t>decile</a:t>
            </a:r>
            <a:r>
              <a:rPr lang="en-GB" sz="900" i="1" dirty="0">
                <a:solidFill>
                  <a:schemeClr val="tx1">
                    <a:lumMod val="75000"/>
                    <a:lumOff val="25000"/>
                  </a:schemeClr>
                </a:solidFill>
                <a:latin typeface="+mn-lt"/>
              </a:rPr>
              <a:t> relation, </a:t>
            </a:r>
            <a:r>
              <a:rPr lang="en-GB" sz="900" i="1" dirty="0" err="1">
                <a:solidFill>
                  <a:schemeClr val="tx1">
                    <a:lumMod val="75000"/>
                    <a:lumOff val="25000"/>
                  </a:schemeClr>
                </a:solidFill>
                <a:latin typeface="+mn-lt"/>
              </a:rPr>
              <a:t>Gini</a:t>
            </a:r>
            <a:r>
              <a:rPr lang="en-GB" sz="900" i="1" dirty="0">
                <a:solidFill>
                  <a:schemeClr val="tx1">
                    <a:lumMod val="75000"/>
                    <a:lumOff val="25000"/>
                  </a:schemeClr>
                </a:solidFill>
                <a:latin typeface="+mn-lt"/>
              </a:rPr>
              <a:t> index etc.</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possibility </a:t>
            </a:r>
            <a:r>
              <a:rPr lang="en-GB" sz="900" i="1" dirty="0">
                <a:solidFill>
                  <a:schemeClr val="tx1">
                    <a:lumMod val="75000"/>
                    <a:lumOff val="25000"/>
                  </a:schemeClr>
                </a:solidFill>
                <a:latin typeface="+mn-lt"/>
                <a:cs typeface="+mn-cs"/>
              </a:rPr>
              <a:t>to adjust the format of the map that is based on the median, average wages, according to working hours or place of residence</a:t>
            </a:r>
            <a:endParaRPr lang="pl-PL" sz="900" dirty="0">
              <a:latin typeface="+mn-lt"/>
              <a:cs typeface="+mn-cs"/>
            </a:endParaRPr>
          </a:p>
          <a:p>
            <a:pPr fontAlgn="auto">
              <a:spcBef>
                <a:spcPts val="0"/>
              </a:spcBef>
              <a:spcAft>
                <a:spcPts val="0"/>
              </a:spcAft>
              <a:defRPr/>
            </a:pPr>
            <a:endParaRPr lang="en-US" sz="800" dirty="0">
              <a:latin typeface="+mn-lt"/>
              <a:cs typeface="+mn-cs"/>
            </a:endParaRPr>
          </a:p>
        </p:txBody>
      </p:sp>
      <p:sp>
        <p:nvSpPr>
          <p:cNvPr id="10" name="Title 1"/>
          <p:cNvSpPr>
            <a:spLocks noGrp="1"/>
          </p:cNvSpPr>
          <p:nvPr>
            <p:ph type="title"/>
          </p:nvPr>
        </p:nvSpPr>
        <p:spPr/>
        <p:txBody>
          <a:bodyPr rtlCol="0">
            <a:normAutofit/>
          </a:bodyPr>
          <a:lstStyle/>
          <a:p>
            <a:pPr eaLnBrk="1" fontAlgn="auto" hangingPunct="1">
              <a:lnSpc>
                <a:spcPct val="150000"/>
              </a:lnSpc>
              <a:spcAft>
                <a:spcPts val="0"/>
              </a:spcAft>
              <a:defRPr/>
            </a:pPr>
            <a:r>
              <a:rPr lang="pl-PL" sz="2000" b="1" i="1" dirty="0" smtClean="0">
                <a:solidFill>
                  <a:srgbClr val="00717C"/>
                </a:solidFill>
              </a:rPr>
              <a:t>R</a:t>
            </a:r>
            <a:r>
              <a:rPr lang="en-GB" sz="2000" b="1" i="1" dirty="0" smtClean="0">
                <a:solidFill>
                  <a:srgbClr val="00717C"/>
                </a:solidFill>
              </a:rPr>
              <a:t>e</a:t>
            </a:r>
            <a:r>
              <a:rPr lang="pl-PL" sz="2000" b="1" i="1" dirty="0" smtClean="0">
                <a:solidFill>
                  <a:srgbClr val="00717C"/>
                </a:solidFill>
              </a:rPr>
              <a:t>port „Map – drill down”</a:t>
            </a:r>
            <a:r>
              <a:rPr lang="pl-PL" sz="2000" b="1" dirty="0" smtClean="0"/>
              <a:t/>
            </a:r>
            <a:br>
              <a:rPr lang="pl-PL" sz="2000" b="1" dirty="0" smtClean="0"/>
            </a:br>
            <a:r>
              <a:rPr lang="en-GB" sz="1100" i="1" dirty="0" smtClean="0">
                <a:solidFill>
                  <a:schemeClr val="tx1">
                    <a:lumMod val="50000"/>
                    <a:lumOff val="50000"/>
                  </a:schemeClr>
                </a:solidFill>
              </a:rPr>
              <a:t>Presents the distribution of wages in sub  location ("drill down" function)</a:t>
            </a:r>
            <a:endParaRPr lang="en-US" sz="1100" b="1" i="1" dirty="0">
              <a:solidFill>
                <a:schemeClr val="tx1">
                  <a:lumMod val="50000"/>
                  <a:lumOff val="50000"/>
                </a:schemeClr>
              </a:solidFill>
            </a:endParaRPr>
          </a:p>
        </p:txBody>
      </p:sp>
      <p:pic>
        <p:nvPicPr>
          <p:cNvPr id="204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1657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Box 11"/>
          <p:cNvSpPr txBox="1">
            <a:spLocks noChangeArrowheads="1"/>
          </p:cNvSpPr>
          <p:nvPr/>
        </p:nvSpPr>
        <p:spPr bwMode="auto">
          <a:xfrm>
            <a:off x="609600" y="6248400"/>
            <a:ext cx="1219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800" i="1">
                <a:solidFill>
                  <a:srgbClr val="00717C"/>
                </a:solidFill>
              </a:rPr>
              <a:t>* </a:t>
            </a:r>
            <a:r>
              <a:rPr lang="en-GB" altLang="en-US" sz="800" i="1">
                <a:solidFill>
                  <a:srgbClr val="00717C"/>
                </a:solidFill>
              </a:rPr>
              <a:t>Random data</a:t>
            </a:r>
            <a:endParaRPr lang="en-US" altLang="en-US" sz="800" i="1">
              <a:solidFill>
                <a:srgbClr val="00717C"/>
              </a:solidFill>
            </a:endParaRPr>
          </a:p>
        </p:txBody>
      </p:sp>
      <p:pic>
        <p:nvPicPr>
          <p:cNvPr id="20491" name="Content Placeholder 11" descr="16.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56" b="-4525"/>
          <a:stretch/>
        </p:blipFill>
        <p:spPr>
          <a:xfrm>
            <a:off x="762000" y="1571237"/>
            <a:ext cx="5232400" cy="4525963"/>
          </a:xfrm>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609600"/>
            <a:ext cx="8229600" cy="1066800"/>
          </a:xfrm>
        </p:spPr>
        <p:txBody>
          <a:bodyPr rtlCol="0">
            <a:normAutofit/>
          </a:bodyPr>
          <a:lstStyle/>
          <a:p>
            <a:pPr eaLnBrk="1" fontAlgn="auto" hangingPunct="1">
              <a:lnSpc>
                <a:spcPct val="150000"/>
              </a:lnSpc>
              <a:spcAft>
                <a:spcPts val="0"/>
              </a:spcAft>
              <a:defRPr/>
            </a:pPr>
            <a:r>
              <a:rPr lang="pl-PL" sz="2000" b="1" i="1" dirty="0" smtClean="0">
                <a:solidFill>
                  <a:srgbClr val="00717C"/>
                </a:solidFill>
              </a:rPr>
              <a:t>Salary Analytics™</a:t>
            </a:r>
            <a:r>
              <a:rPr lang="en-GB" sz="2000" b="1" i="1" dirty="0" smtClean="0">
                <a:solidFill>
                  <a:srgbClr val="00717C"/>
                </a:solidFill>
              </a:rPr>
              <a:t> usage</a:t>
            </a:r>
            <a:r>
              <a:rPr lang="pl-PL" sz="2000" b="1" dirty="0" smtClean="0"/>
              <a:t/>
            </a:r>
            <a:br>
              <a:rPr lang="pl-PL" sz="2000" b="1" dirty="0" smtClean="0"/>
            </a:br>
            <a:r>
              <a:rPr lang="pl-PL" sz="1100" i="1" dirty="0" smtClean="0">
                <a:solidFill>
                  <a:schemeClr val="tx1">
                    <a:lumMod val="50000"/>
                    <a:lumOff val="50000"/>
                  </a:schemeClr>
                </a:solidFill>
              </a:rPr>
              <a:t>suggested forms of </a:t>
            </a:r>
            <a:r>
              <a:rPr lang="en-GB" sz="1100" i="1" dirty="0" smtClean="0">
                <a:solidFill>
                  <a:schemeClr val="tx1">
                    <a:lumMod val="50000"/>
                    <a:lumOff val="50000"/>
                  </a:schemeClr>
                </a:solidFill>
              </a:rPr>
              <a:t>u</a:t>
            </a:r>
            <a:r>
              <a:rPr lang="pl-PL" sz="1100" i="1" dirty="0" smtClean="0">
                <a:solidFill>
                  <a:schemeClr val="tx1">
                    <a:lumMod val="50000"/>
                    <a:lumOff val="50000"/>
                  </a:schemeClr>
                </a:solidFill>
              </a:rPr>
              <a:t>se</a:t>
            </a:r>
            <a:endParaRPr lang="en-US" sz="1100" b="1" i="1" dirty="0">
              <a:solidFill>
                <a:schemeClr val="tx1">
                  <a:lumMod val="50000"/>
                  <a:lumOff val="50000"/>
                </a:schemeClr>
              </a:solidFill>
            </a:endParaRPr>
          </a:p>
        </p:txBody>
      </p:sp>
      <p:pic>
        <p:nvPicPr>
          <p:cNvPr id="30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1657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7"/>
          <p:cNvSpPr>
            <a:spLocks noChangeArrowheads="1"/>
          </p:cNvSpPr>
          <p:nvPr/>
        </p:nvSpPr>
        <p:spPr bwMode="auto">
          <a:xfrm>
            <a:off x="1143000" y="1600200"/>
            <a:ext cx="65532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250000"/>
              </a:lnSpc>
              <a:spcBef>
                <a:spcPct val="0"/>
              </a:spcBef>
              <a:buFont typeface="Wingdings" pitchFamily="2" charset="2"/>
              <a:buChar char="ü"/>
            </a:pPr>
            <a:r>
              <a:rPr lang="pl-PL" altLang="en-US" sz="1800" dirty="0">
                <a:solidFill>
                  <a:srgbClr val="00717C"/>
                </a:solidFill>
              </a:rPr>
              <a:t> Recruitment</a:t>
            </a:r>
          </a:p>
          <a:p>
            <a:pPr eaLnBrk="1" hangingPunct="1">
              <a:lnSpc>
                <a:spcPct val="250000"/>
              </a:lnSpc>
              <a:spcBef>
                <a:spcPct val="0"/>
              </a:spcBef>
              <a:buFont typeface="Wingdings" pitchFamily="2" charset="2"/>
              <a:buChar char="ü"/>
            </a:pPr>
            <a:r>
              <a:rPr lang="pl-PL" altLang="en-US" sz="1800" dirty="0">
                <a:solidFill>
                  <a:srgbClr val="00717C"/>
                </a:solidFill>
              </a:rPr>
              <a:t>  </a:t>
            </a:r>
            <a:r>
              <a:rPr lang="en-GB" altLang="en-US" sz="1800" dirty="0">
                <a:solidFill>
                  <a:srgbClr val="00717C"/>
                </a:solidFill>
              </a:rPr>
              <a:t>Labour market monitoring</a:t>
            </a:r>
            <a:endParaRPr lang="pl-PL" altLang="en-US" sz="1800" dirty="0">
              <a:solidFill>
                <a:srgbClr val="00717C"/>
              </a:solidFill>
            </a:endParaRPr>
          </a:p>
          <a:p>
            <a:pPr eaLnBrk="1" hangingPunct="1">
              <a:lnSpc>
                <a:spcPct val="250000"/>
              </a:lnSpc>
              <a:spcBef>
                <a:spcPct val="0"/>
              </a:spcBef>
              <a:buFont typeface="Wingdings" pitchFamily="2" charset="2"/>
              <a:buChar char="ü"/>
            </a:pPr>
            <a:r>
              <a:rPr lang="pl-PL" altLang="en-US" sz="1800" dirty="0">
                <a:solidFill>
                  <a:srgbClr val="00717C"/>
                </a:solidFill>
              </a:rPr>
              <a:t> Consulting Services - HR consultancy</a:t>
            </a:r>
          </a:p>
          <a:p>
            <a:pPr eaLnBrk="1" hangingPunct="1">
              <a:lnSpc>
                <a:spcPct val="250000"/>
              </a:lnSpc>
              <a:spcBef>
                <a:spcPct val="0"/>
              </a:spcBef>
              <a:buFont typeface="Wingdings" pitchFamily="2" charset="2"/>
              <a:buChar char="ü"/>
            </a:pPr>
            <a:r>
              <a:rPr lang="pl-PL" altLang="en-US" sz="1800" dirty="0">
                <a:solidFill>
                  <a:srgbClr val="00717C"/>
                </a:solidFill>
              </a:rPr>
              <a:t> </a:t>
            </a:r>
            <a:r>
              <a:rPr lang="en-GB" altLang="en-US" sz="1800" dirty="0">
                <a:solidFill>
                  <a:srgbClr val="00717C"/>
                </a:solidFill>
              </a:rPr>
              <a:t>Company presentations: board meetings, team meetings </a:t>
            </a:r>
            <a:r>
              <a:rPr lang="en-GB" altLang="en-US" sz="1800" dirty="0" err="1" smtClean="0">
                <a:solidFill>
                  <a:srgbClr val="00717C"/>
                </a:solidFill>
              </a:rPr>
              <a:t>etc</a:t>
            </a:r>
            <a:r>
              <a:rPr lang="pl-PL" altLang="en-US" sz="1800" dirty="0" smtClean="0">
                <a:solidFill>
                  <a:srgbClr val="00717C"/>
                </a:solidFill>
              </a:rPr>
              <a:t>.</a:t>
            </a:r>
            <a:endParaRPr lang="pl-PL" altLang="en-US" sz="1800" dirty="0">
              <a:solidFill>
                <a:srgbClr val="00717C"/>
              </a:solidFill>
            </a:endParaRPr>
          </a:p>
          <a:p>
            <a:pPr eaLnBrk="1" hangingPunct="1">
              <a:lnSpc>
                <a:spcPct val="250000"/>
              </a:lnSpc>
              <a:spcBef>
                <a:spcPct val="0"/>
              </a:spcBef>
              <a:buFont typeface="Wingdings" pitchFamily="2" charset="2"/>
              <a:buChar char="ü"/>
            </a:pPr>
            <a:r>
              <a:rPr lang="pl-PL" altLang="en-US" sz="1800" dirty="0">
                <a:solidFill>
                  <a:srgbClr val="00717C"/>
                </a:solidFill>
              </a:rPr>
              <a:t> </a:t>
            </a:r>
            <a:r>
              <a:rPr lang="en-GB" altLang="en-US" sz="1800" dirty="0">
                <a:solidFill>
                  <a:srgbClr val="00717C"/>
                </a:solidFill>
              </a:rPr>
              <a:t>Competitor </a:t>
            </a:r>
            <a:r>
              <a:rPr lang="en-GB" altLang="en-US" sz="1800" dirty="0" smtClean="0">
                <a:solidFill>
                  <a:srgbClr val="00717C"/>
                </a:solidFill>
              </a:rPr>
              <a:t>analysis - </a:t>
            </a:r>
            <a:r>
              <a:rPr lang="en-GB" altLang="en-US" sz="1800" dirty="0">
                <a:solidFill>
                  <a:srgbClr val="00717C"/>
                </a:solidFill>
              </a:rPr>
              <a:t>operating in various sectors on the market</a:t>
            </a:r>
            <a:endParaRPr lang="en-US" altLang="en-US" sz="1800" dirty="0"/>
          </a:p>
        </p:txBody>
      </p:sp>
      <p:cxnSp>
        <p:nvCxnSpPr>
          <p:cNvPr id="9" name="Straight Connector 8"/>
          <p:cNvCxnSpPr/>
          <p:nvPr/>
        </p:nvCxnSpPr>
        <p:spPr>
          <a:xfrm>
            <a:off x="609600" y="6477000"/>
            <a:ext cx="8001000" cy="0"/>
          </a:xfrm>
          <a:prstGeom prst="line">
            <a:avLst/>
          </a:prstGeom>
          <a:ln>
            <a:solidFill>
              <a:srgbClr val="607731">
                <a:alpha val="26000"/>
              </a:srgb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09600" y="6488113"/>
            <a:ext cx="8001000" cy="231775"/>
          </a:xfrm>
          <a:prstGeom prst="rect">
            <a:avLst/>
          </a:prstGeom>
        </p:spPr>
        <p:txBody>
          <a:bodyPr>
            <a:spAutoFit/>
          </a:bodyPr>
          <a:lstStyle/>
          <a:p>
            <a:pPr algn="ctr" fontAlgn="auto">
              <a:spcBef>
                <a:spcPts val="0"/>
              </a:spcBef>
              <a:spcAft>
                <a:spcPts val="0"/>
              </a:spcAft>
              <a:defRPr/>
            </a:pPr>
            <a:r>
              <a:rPr lang="pl-PL" sz="900" i="1" dirty="0">
                <a:solidFill>
                  <a:schemeClr val="bg1">
                    <a:lumMod val="50000"/>
                  </a:schemeClr>
                </a:solidFill>
                <a:latin typeface="+mn-lt"/>
                <a:cs typeface="+mn-cs"/>
              </a:rPr>
              <a:t>Copyright by ProXmedia 2011</a:t>
            </a:r>
            <a:endParaRPr lang="en-US" sz="900" i="1" dirty="0">
              <a:solidFill>
                <a:schemeClr val="bg1">
                  <a:lumMod val="50000"/>
                </a:schemeClr>
              </a:solidFill>
              <a:latin typeface="+mn-lt"/>
              <a:cs typeface="+mn-cs"/>
            </a:endParaRPr>
          </a:p>
        </p:txBody>
      </p:sp>
      <p:sp>
        <p:nvSpPr>
          <p:cNvPr id="11" name="TextBox 10"/>
          <p:cNvSpPr txBox="1"/>
          <p:nvPr/>
        </p:nvSpPr>
        <p:spPr>
          <a:xfrm>
            <a:off x="1676400" y="5334000"/>
            <a:ext cx="5715000" cy="304800"/>
          </a:xfrm>
          <a:prstGeom prst="rect">
            <a:avLst/>
          </a:prstGeom>
          <a:noFill/>
        </p:spPr>
        <p:txBody>
          <a:bodyPr>
            <a:spAutoFit/>
          </a:bodyPr>
          <a:lstStyle/>
          <a:p>
            <a:pPr fontAlgn="auto">
              <a:spcBef>
                <a:spcPts val="0"/>
              </a:spcBef>
              <a:spcAft>
                <a:spcPts val="0"/>
              </a:spcAft>
              <a:defRPr/>
            </a:pPr>
            <a:r>
              <a:rPr lang="en-GB" sz="1400" dirty="0">
                <a:solidFill>
                  <a:schemeClr val="bg1">
                    <a:lumMod val="50000"/>
                  </a:schemeClr>
                </a:solidFill>
                <a:latin typeface="+mn-lt"/>
                <a:cs typeface="+mn-cs"/>
              </a:rPr>
              <a:t>The following pages contain examples of the application’s screenshots</a:t>
            </a:r>
            <a:endParaRPr lang="en-US" sz="1400" dirty="0">
              <a:solidFill>
                <a:schemeClr val="bg1">
                  <a:lumMod val="50000"/>
                </a:schemeClr>
              </a:solidFill>
              <a:latin typeface="+mn-lt"/>
              <a:cs typeface="+mn-cs"/>
            </a:endParaRPr>
          </a:p>
        </p:txBody>
      </p:sp>
      <p:sp>
        <p:nvSpPr>
          <p:cNvPr id="12" name="Down Arrow 11"/>
          <p:cNvSpPr/>
          <p:nvPr/>
        </p:nvSpPr>
        <p:spPr>
          <a:xfrm>
            <a:off x="4267200" y="5791200"/>
            <a:ext cx="484188" cy="381000"/>
          </a:xfrm>
          <a:prstGeom prst="downArrow">
            <a:avLst/>
          </a:prstGeom>
          <a:solidFill>
            <a:srgbClr val="00717C">
              <a:alpha val="44000"/>
            </a:srgbClr>
          </a:solidFill>
          <a:ln>
            <a:solidFill>
              <a:srgbClr val="00717C">
                <a:alpha val="24000"/>
              </a:srgbClr>
            </a:solidFill>
          </a:ln>
          <a:effectLst>
            <a:outerShdw blurRad="50800" dist="50800" dir="5400000" algn="ctr"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609600"/>
          </a:xfrm>
        </p:spPr>
        <p:txBody>
          <a:bodyPr rtlCol="0">
            <a:normAutofit/>
          </a:bodyPr>
          <a:lstStyle/>
          <a:p>
            <a:pPr eaLnBrk="1" fontAlgn="auto" hangingPunct="1">
              <a:lnSpc>
                <a:spcPct val="150000"/>
              </a:lnSpc>
              <a:spcAft>
                <a:spcPts val="0"/>
              </a:spcAft>
              <a:defRPr/>
            </a:pPr>
            <a:r>
              <a:rPr lang="en-GB" sz="2000" b="1" i="1" dirty="0" smtClean="0">
                <a:solidFill>
                  <a:srgbClr val="00717C"/>
                </a:solidFill>
              </a:rPr>
              <a:t>A</a:t>
            </a:r>
            <a:r>
              <a:rPr lang="pl-PL" sz="2000" b="1" i="1" dirty="0" smtClean="0">
                <a:solidFill>
                  <a:srgbClr val="00717C"/>
                </a:solidFill>
              </a:rPr>
              <a:t>dditional information</a:t>
            </a:r>
            <a:endParaRPr lang="en-US" sz="1100" b="1" i="1" dirty="0">
              <a:solidFill>
                <a:schemeClr val="tx1">
                  <a:lumMod val="50000"/>
                  <a:lumOff val="50000"/>
                </a:schemeClr>
              </a:solidFill>
            </a:endParaRP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1657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ChangeArrowheads="1"/>
          </p:cNvSpPr>
          <p:nvPr/>
        </p:nvSpPr>
        <p:spPr bwMode="auto">
          <a:xfrm>
            <a:off x="1143000" y="1295400"/>
            <a:ext cx="655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200000"/>
              </a:lnSpc>
              <a:spcBef>
                <a:spcPct val="0"/>
              </a:spcBef>
              <a:buFont typeface="Wingdings" pitchFamily="2" charset="2"/>
              <a:buChar char="ü"/>
            </a:pPr>
            <a:r>
              <a:rPr lang="pl-PL" altLang="en-US" sz="1800">
                <a:solidFill>
                  <a:srgbClr val="00717C"/>
                </a:solidFill>
              </a:rPr>
              <a:t>  </a:t>
            </a:r>
            <a:r>
              <a:rPr lang="en-GB" altLang="en-US" sz="1800">
                <a:solidFill>
                  <a:srgbClr val="00717C"/>
                </a:solidFill>
              </a:rPr>
              <a:t>Source of data:</a:t>
            </a:r>
            <a:endParaRPr lang="pl-PL" altLang="en-US" sz="1800">
              <a:solidFill>
                <a:srgbClr val="00717C"/>
              </a:solidFill>
            </a:endParaRPr>
          </a:p>
        </p:txBody>
      </p:sp>
      <p:cxnSp>
        <p:nvCxnSpPr>
          <p:cNvPr id="7" name="Straight Connector 6"/>
          <p:cNvCxnSpPr/>
          <p:nvPr/>
        </p:nvCxnSpPr>
        <p:spPr>
          <a:xfrm>
            <a:off x="609600" y="6477000"/>
            <a:ext cx="8001000" cy="0"/>
          </a:xfrm>
          <a:prstGeom prst="line">
            <a:avLst/>
          </a:prstGeom>
          <a:ln>
            <a:solidFill>
              <a:srgbClr val="607731">
                <a:alpha val="26000"/>
              </a:srgb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09600" y="6488113"/>
            <a:ext cx="8001000" cy="231775"/>
          </a:xfrm>
          <a:prstGeom prst="rect">
            <a:avLst/>
          </a:prstGeom>
        </p:spPr>
        <p:txBody>
          <a:bodyPr>
            <a:spAutoFit/>
          </a:bodyPr>
          <a:lstStyle/>
          <a:p>
            <a:pPr algn="ctr" fontAlgn="auto">
              <a:spcBef>
                <a:spcPts val="0"/>
              </a:spcBef>
              <a:spcAft>
                <a:spcPts val="0"/>
              </a:spcAft>
              <a:defRPr/>
            </a:pPr>
            <a:r>
              <a:rPr lang="pl-PL" sz="900" i="1" dirty="0">
                <a:solidFill>
                  <a:schemeClr val="bg1">
                    <a:lumMod val="50000"/>
                  </a:schemeClr>
                </a:solidFill>
                <a:latin typeface="+mn-lt"/>
                <a:cs typeface="+mn-cs"/>
              </a:rPr>
              <a:t>Copyright by ProXmedia 2011</a:t>
            </a:r>
            <a:endParaRPr lang="en-US" sz="900" i="1" dirty="0">
              <a:solidFill>
                <a:schemeClr val="bg1">
                  <a:lumMod val="50000"/>
                </a:schemeClr>
              </a:solidFill>
              <a:latin typeface="+mn-lt"/>
              <a:cs typeface="+mn-cs"/>
            </a:endParaRPr>
          </a:p>
        </p:txBody>
      </p:sp>
      <p:sp>
        <p:nvSpPr>
          <p:cNvPr id="9" name="TextBox 8"/>
          <p:cNvSpPr txBox="1"/>
          <p:nvPr/>
        </p:nvSpPr>
        <p:spPr>
          <a:xfrm>
            <a:off x="3429000" y="5410200"/>
            <a:ext cx="2133600" cy="307975"/>
          </a:xfrm>
          <a:prstGeom prst="rect">
            <a:avLst/>
          </a:prstGeom>
          <a:noFill/>
        </p:spPr>
        <p:txBody>
          <a:bodyPr>
            <a:spAutoFit/>
          </a:bodyPr>
          <a:lstStyle/>
          <a:p>
            <a:pPr fontAlgn="auto">
              <a:spcBef>
                <a:spcPts val="0"/>
              </a:spcBef>
              <a:spcAft>
                <a:spcPts val="0"/>
              </a:spcAft>
              <a:defRPr/>
            </a:pPr>
            <a:r>
              <a:rPr lang="en-GB" sz="1400" dirty="0">
                <a:solidFill>
                  <a:schemeClr val="bg1">
                    <a:lumMod val="50000"/>
                  </a:schemeClr>
                </a:solidFill>
                <a:latin typeface="+mn-lt"/>
                <a:cs typeface="+mn-cs"/>
              </a:rPr>
              <a:t>      Please contact us at</a:t>
            </a:r>
            <a:endParaRPr lang="en-US" sz="1400" dirty="0">
              <a:solidFill>
                <a:schemeClr val="bg1">
                  <a:lumMod val="50000"/>
                </a:schemeClr>
              </a:solidFill>
              <a:latin typeface="+mn-lt"/>
              <a:cs typeface="+mn-cs"/>
            </a:endParaRPr>
          </a:p>
        </p:txBody>
      </p:sp>
      <p:sp>
        <p:nvSpPr>
          <p:cNvPr id="21512" name="Rectangle 10"/>
          <p:cNvSpPr>
            <a:spLocks noChangeArrowheads="1"/>
          </p:cNvSpPr>
          <p:nvPr/>
        </p:nvSpPr>
        <p:spPr bwMode="auto">
          <a:xfrm>
            <a:off x="1447800" y="1905000"/>
            <a:ext cx="6553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i="1">
                <a:solidFill>
                  <a:srgbClr val="00717C"/>
                </a:solidFill>
              </a:rPr>
              <a:t>Survey data are collected from online users wishing to compare their current salary to other users working in the same sector and holding similar position.</a:t>
            </a:r>
            <a:endParaRPr lang="pl-PL" altLang="en-US" sz="1200" i="1">
              <a:solidFill>
                <a:srgbClr val="00717C"/>
              </a:solidFill>
            </a:endParaRPr>
          </a:p>
          <a:p>
            <a:pPr eaLnBrk="1" hangingPunct="1">
              <a:spcBef>
                <a:spcPct val="0"/>
              </a:spcBef>
              <a:buFontTx/>
              <a:buNone/>
            </a:pPr>
            <a:endParaRPr lang="en-GB" altLang="en-US" sz="1200" i="1">
              <a:solidFill>
                <a:srgbClr val="00717C"/>
              </a:solidFill>
            </a:endParaRPr>
          </a:p>
          <a:p>
            <a:pPr eaLnBrk="1" hangingPunct="1">
              <a:spcBef>
                <a:spcPct val="0"/>
              </a:spcBef>
              <a:buFontTx/>
              <a:buNone/>
            </a:pPr>
            <a:r>
              <a:rPr lang="en-GB" altLang="en-US" sz="1200" i="1">
                <a:solidFill>
                  <a:srgbClr val="00717C"/>
                </a:solidFill>
              </a:rPr>
              <a:t>Users are not getting any  money for completing the surveys, the only incentive is the desire to compare their data to the others. Every person can only fill in questionnaire once per year.</a:t>
            </a:r>
            <a:endParaRPr lang="pl-PL" altLang="en-US" sz="1200" i="1">
              <a:solidFill>
                <a:srgbClr val="00717C"/>
              </a:solidFill>
            </a:endParaRPr>
          </a:p>
          <a:p>
            <a:pPr eaLnBrk="1" hangingPunct="1">
              <a:spcBef>
                <a:spcPct val="0"/>
              </a:spcBef>
              <a:buFontTx/>
              <a:buNone/>
            </a:pPr>
            <a:endParaRPr lang="en-GB" altLang="en-US" sz="1200" i="1">
              <a:solidFill>
                <a:srgbClr val="00717C"/>
              </a:solidFill>
            </a:endParaRPr>
          </a:p>
          <a:p>
            <a:pPr eaLnBrk="1" hangingPunct="1">
              <a:spcBef>
                <a:spcPct val="0"/>
              </a:spcBef>
              <a:buFontTx/>
              <a:buNone/>
            </a:pPr>
            <a:r>
              <a:rPr lang="en-GB" altLang="en-US" sz="1200" i="1">
                <a:solidFill>
                  <a:srgbClr val="00717C"/>
                </a:solidFill>
              </a:rPr>
              <a:t>The more precise user fills in the data, the more detailed  is the report he receives.</a:t>
            </a:r>
            <a:endParaRPr lang="pl-PL" altLang="en-US" sz="1200" i="1">
              <a:solidFill>
                <a:srgbClr val="00717C"/>
              </a:solidFill>
            </a:endParaRPr>
          </a:p>
          <a:p>
            <a:pPr eaLnBrk="1" hangingPunct="1">
              <a:spcBef>
                <a:spcPct val="0"/>
              </a:spcBef>
              <a:buFontTx/>
              <a:buNone/>
            </a:pPr>
            <a:endParaRPr lang="en-GB" altLang="en-US" sz="1200" i="1">
              <a:solidFill>
                <a:srgbClr val="00717C"/>
              </a:solidFill>
            </a:endParaRPr>
          </a:p>
          <a:p>
            <a:pPr eaLnBrk="1" hangingPunct="1">
              <a:spcBef>
                <a:spcPct val="0"/>
              </a:spcBef>
              <a:buFontTx/>
              <a:buNone/>
            </a:pPr>
            <a:r>
              <a:rPr lang="en-GB" altLang="en-US" sz="1200" i="1">
                <a:solidFill>
                  <a:srgbClr val="00717C"/>
                </a:solidFill>
              </a:rPr>
              <a:t>All questionnaires are manually verified.</a:t>
            </a:r>
            <a:endParaRPr lang="pl-PL" altLang="en-US" sz="1200" i="1">
              <a:solidFill>
                <a:srgbClr val="00717C"/>
              </a:solidFill>
            </a:endParaRPr>
          </a:p>
        </p:txBody>
      </p:sp>
      <p:sp>
        <p:nvSpPr>
          <p:cNvPr id="21513" name="TextBox 11"/>
          <p:cNvSpPr txBox="1">
            <a:spLocks noChangeArrowheads="1"/>
          </p:cNvSpPr>
          <p:nvPr/>
        </p:nvSpPr>
        <p:spPr bwMode="auto">
          <a:xfrm>
            <a:off x="3581400" y="5867400"/>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1200" u="sng">
                <a:solidFill>
                  <a:srgbClr val="0070C0"/>
                </a:solidFill>
              </a:rPr>
              <a:t>biuro@raporty-placowe.pl</a:t>
            </a:r>
            <a:endParaRPr lang="en-US" altLang="en-US" sz="1200" u="sng">
              <a:solidFill>
                <a:srgbClr val="0070C0"/>
              </a:solidFill>
            </a:endParaRPr>
          </a:p>
        </p:txBody>
      </p:sp>
      <p:sp>
        <p:nvSpPr>
          <p:cNvPr id="21514" name="Rectangle 12"/>
          <p:cNvSpPr>
            <a:spLocks noChangeArrowheads="1"/>
          </p:cNvSpPr>
          <p:nvPr/>
        </p:nvSpPr>
        <p:spPr bwMode="auto">
          <a:xfrm>
            <a:off x="1143000" y="4114800"/>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ü"/>
            </a:pPr>
            <a:r>
              <a:rPr lang="pl-PL" altLang="en-US" sz="1800">
                <a:solidFill>
                  <a:srgbClr val="00717C"/>
                </a:solidFill>
              </a:rPr>
              <a:t> </a:t>
            </a:r>
            <a:r>
              <a:rPr lang="en-GB" altLang="en-US" sz="1800">
                <a:solidFill>
                  <a:srgbClr val="00717C"/>
                </a:solidFill>
              </a:rPr>
              <a:t>The frequency of data collection </a:t>
            </a:r>
            <a:r>
              <a:rPr lang="pl-PL" altLang="en-US" sz="1800">
                <a:solidFill>
                  <a:srgbClr val="00717C"/>
                </a:solidFill>
              </a:rPr>
              <a:t>:</a:t>
            </a:r>
          </a:p>
        </p:txBody>
      </p:sp>
      <p:sp>
        <p:nvSpPr>
          <p:cNvPr id="21515" name="Rectangle 14"/>
          <p:cNvSpPr>
            <a:spLocks noChangeArrowheads="1"/>
          </p:cNvSpPr>
          <p:nvPr/>
        </p:nvSpPr>
        <p:spPr bwMode="auto">
          <a:xfrm>
            <a:off x="1447800" y="4495800"/>
            <a:ext cx="647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i="1">
                <a:solidFill>
                  <a:srgbClr val="00717C"/>
                </a:solidFill>
              </a:rPr>
              <a:t>New user’s data are collected every day, additionally every year we conduct the annual salary survey for the existing users allowing them to compare their changes with similar users.</a:t>
            </a:r>
            <a:endParaRPr lang="pl-PL" altLang="en-US" sz="1200" i="1">
              <a:solidFill>
                <a:srgbClr val="00717C"/>
              </a:solidFill>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09600" y="6477000"/>
            <a:ext cx="8001000" cy="0"/>
          </a:xfrm>
          <a:prstGeom prst="line">
            <a:avLst/>
          </a:prstGeom>
          <a:ln>
            <a:solidFill>
              <a:srgbClr val="607731">
                <a:alpha val="2600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9600" y="6488113"/>
            <a:ext cx="8001000" cy="231775"/>
          </a:xfrm>
          <a:prstGeom prst="rect">
            <a:avLst/>
          </a:prstGeom>
        </p:spPr>
        <p:txBody>
          <a:bodyPr>
            <a:spAutoFit/>
          </a:bodyPr>
          <a:lstStyle/>
          <a:p>
            <a:pPr algn="ctr" fontAlgn="auto">
              <a:spcBef>
                <a:spcPts val="0"/>
              </a:spcBef>
              <a:spcAft>
                <a:spcPts val="0"/>
              </a:spcAft>
              <a:defRPr/>
            </a:pPr>
            <a:r>
              <a:rPr lang="pl-PL" sz="900" i="1" dirty="0">
                <a:solidFill>
                  <a:schemeClr val="bg1">
                    <a:lumMod val="50000"/>
                  </a:schemeClr>
                </a:solidFill>
                <a:latin typeface="+mn-lt"/>
                <a:cs typeface="+mn-cs"/>
              </a:rPr>
              <a:t>Copyright by ProXmedia 2011</a:t>
            </a:r>
            <a:endParaRPr lang="en-US" sz="900" i="1" dirty="0">
              <a:solidFill>
                <a:schemeClr val="bg1">
                  <a:lumMod val="50000"/>
                </a:schemeClr>
              </a:solidFill>
              <a:latin typeface="+mn-lt"/>
              <a:cs typeface="+mn-cs"/>
            </a:endParaRPr>
          </a:p>
        </p:txBody>
      </p:sp>
      <p:sp>
        <p:nvSpPr>
          <p:cNvPr id="9" name="Title 1"/>
          <p:cNvSpPr>
            <a:spLocks noGrp="1"/>
          </p:cNvSpPr>
          <p:nvPr>
            <p:ph type="title"/>
          </p:nvPr>
        </p:nvSpPr>
        <p:spPr/>
        <p:txBody>
          <a:bodyPr rtlCol="0">
            <a:normAutofit/>
          </a:bodyPr>
          <a:lstStyle/>
          <a:p>
            <a:pPr eaLnBrk="1" fontAlgn="auto" hangingPunct="1">
              <a:lnSpc>
                <a:spcPct val="150000"/>
              </a:lnSpc>
              <a:spcAft>
                <a:spcPts val="0"/>
              </a:spcAft>
              <a:defRPr/>
            </a:pPr>
            <a:r>
              <a:rPr lang="pl-PL" sz="2000" b="1" i="1" dirty="0" smtClean="0">
                <a:solidFill>
                  <a:srgbClr val="00717C"/>
                </a:solidFill>
              </a:rPr>
              <a:t>R</a:t>
            </a:r>
            <a:r>
              <a:rPr lang="en-GB" sz="2000" b="1" i="1" dirty="0" smtClean="0">
                <a:solidFill>
                  <a:srgbClr val="00717C"/>
                </a:solidFill>
              </a:rPr>
              <a:t>e</a:t>
            </a:r>
            <a:r>
              <a:rPr lang="pl-PL" sz="2000" b="1" i="1" dirty="0" smtClean="0">
                <a:solidFill>
                  <a:srgbClr val="00717C"/>
                </a:solidFill>
              </a:rPr>
              <a:t>port „</a:t>
            </a:r>
            <a:r>
              <a:rPr lang="en-GB" sz="2000" b="1" i="1" dirty="0" smtClean="0">
                <a:solidFill>
                  <a:srgbClr val="00717C"/>
                </a:solidFill>
              </a:rPr>
              <a:t>Departments</a:t>
            </a:r>
            <a:r>
              <a:rPr lang="pl-PL" sz="2000" b="1" i="1" dirty="0" smtClean="0">
                <a:solidFill>
                  <a:srgbClr val="00717C"/>
                </a:solidFill>
              </a:rPr>
              <a:t>”</a:t>
            </a:r>
            <a:r>
              <a:rPr lang="pl-PL" sz="2000" b="1" dirty="0" smtClean="0"/>
              <a:t/>
            </a:r>
            <a:br>
              <a:rPr lang="pl-PL" sz="2000" b="1" dirty="0" smtClean="0"/>
            </a:br>
            <a:r>
              <a:rPr lang="en-GB" sz="1100" i="1" dirty="0" smtClean="0">
                <a:solidFill>
                  <a:schemeClr val="tx1">
                    <a:lumMod val="50000"/>
                    <a:lumOff val="50000"/>
                  </a:schemeClr>
                </a:solidFill>
              </a:rPr>
              <a:t> Shows a breakdown of salary ranges for various firm departments</a:t>
            </a:r>
            <a:endParaRPr lang="en-US" sz="1100" b="1" i="1" dirty="0">
              <a:solidFill>
                <a:schemeClr val="tx1">
                  <a:lumMod val="50000"/>
                  <a:lumOff val="50000"/>
                </a:schemeClr>
              </a:solidFill>
            </a:endParaRPr>
          </a:p>
        </p:txBody>
      </p:sp>
      <p:sp>
        <p:nvSpPr>
          <p:cNvPr id="11" name="Rectangle 10"/>
          <p:cNvSpPr/>
          <p:nvPr/>
        </p:nvSpPr>
        <p:spPr>
          <a:xfrm>
            <a:off x="6629400" y="2133600"/>
            <a:ext cx="1981200" cy="3962400"/>
          </a:xfrm>
          <a:prstGeom prst="rect">
            <a:avLst/>
          </a:prstGeom>
          <a:solidFill>
            <a:srgbClr val="00717C">
              <a:alpha val="9000"/>
            </a:srgbClr>
          </a:solidFill>
          <a:ln w="9525">
            <a:solidFill>
              <a:srgbClr val="306E28">
                <a:alpha val="75000"/>
              </a:srgbClr>
            </a:solidFill>
          </a:ln>
          <a:effectLst>
            <a:innerShdw blurRad="63500" dist="317500" dir="2700000">
              <a:srgbClr val="00717C">
                <a:alpha val="18000"/>
              </a:srgbClr>
            </a:innerShdw>
          </a:effectLst>
        </p:spPr>
        <p:style>
          <a:lnRef idx="2">
            <a:schemeClr val="dk1"/>
          </a:lnRef>
          <a:fillRef idx="1">
            <a:schemeClr val="lt1"/>
          </a:fillRef>
          <a:effectRef idx="0">
            <a:schemeClr val="dk1"/>
          </a:effectRef>
          <a:fontRef idx="minor">
            <a:schemeClr val="dk1"/>
          </a:fontRef>
        </p:style>
        <p:txBody>
          <a:bodyPr/>
          <a:lstStyle/>
          <a:p>
            <a:pPr algn="ctr" fontAlgn="auto">
              <a:lnSpc>
                <a:spcPct val="150000"/>
              </a:lnSpc>
              <a:spcBef>
                <a:spcPts val="0"/>
              </a:spcBef>
              <a:spcAft>
                <a:spcPts val="0"/>
              </a:spcAft>
              <a:defRPr/>
            </a:pPr>
            <a:r>
              <a:rPr lang="en-GB" sz="1200" b="1" dirty="0">
                <a:solidFill>
                  <a:srgbClr val="00717C"/>
                </a:solidFill>
              </a:rPr>
              <a:t>Main</a:t>
            </a:r>
            <a:r>
              <a:rPr lang="pl-PL" sz="1200" b="1" dirty="0">
                <a:solidFill>
                  <a:srgbClr val="00717C"/>
                </a:solidFill>
              </a:rPr>
              <a:t> features</a:t>
            </a:r>
            <a:endParaRPr lang="en-US" sz="1200" b="1" dirty="0">
              <a:solidFill>
                <a:srgbClr val="00717C"/>
              </a:solidFill>
            </a:endParaRPr>
          </a:p>
        </p:txBody>
      </p:sp>
      <p:sp>
        <p:nvSpPr>
          <p:cNvPr id="12" name="TextBox 11"/>
          <p:cNvSpPr txBox="1"/>
          <p:nvPr/>
        </p:nvSpPr>
        <p:spPr>
          <a:xfrm>
            <a:off x="6781800" y="2514600"/>
            <a:ext cx="1676400" cy="3262313"/>
          </a:xfrm>
          <a:prstGeom prst="rect">
            <a:avLst/>
          </a:prstGeom>
          <a:noFill/>
        </p:spPr>
        <p:txBody>
          <a:bodyPr>
            <a:spAutoFit/>
          </a:bodyPr>
          <a:lstStyle/>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possibility </a:t>
            </a:r>
            <a:r>
              <a:rPr lang="en-GB" sz="900" i="1" dirty="0">
                <a:solidFill>
                  <a:schemeClr val="tx1">
                    <a:lumMod val="75000"/>
                    <a:lumOff val="25000"/>
                  </a:schemeClr>
                </a:solidFill>
                <a:latin typeface="+mn-lt"/>
                <a:cs typeface="+mn-cs"/>
              </a:rPr>
              <a:t>to adjust the salary range thresholds</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of limiting the sample from the bottom and top of the boundary</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to customize the data for a specific period of time</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rPr>
              <a:t>The possibility to </a:t>
            </a:r>
            <a:r>
              <a:rPr lang="en-GB" sz="900" i="1" dirty="0">
                <a:solidFill>
                  <a:schemeClr val="tx1">
                    <a:lumMod val="75000"/>
                    <a:lumOff val="25000"/>
                  </a:schemeClr>
                </a:solidFill>
                <a:latin typeface="+mn-lt"/>
              </a:rPr>
              <a:t>view additional information for each series such as </a:t>
            </a:r>
            <a:r>
              <a:rPr lang="en-GB" sz="900" i="1" dirty="0" err="1">
                <a:solidFill>
                  <a:schemeClr val="tx1">
                    <a:lumMod val="75000"/>
                    <a:lumOff val="25000"/>
                  </a:schemeClr>
                </a:solidFill>
                <a:latin typeface="+mn-lt"/>
              </a:rPr>
              <a:t>decile</a:t>
            </a:r>
            <a:r>
              <a:rPr lang="en-GB" sz="900" i="1" dirty="0">
                <a:solidFill>
                  <a:schemeClr val="tx1">
                    <a:lumMod val="75000"/>
                    <a:lumOff val="25000"/>
                  </a:schemeClr>
                </a:solidFill>
                <a:latin typeface="+mn-lt"/>
              </a:rPr>
              <a:t> relation, </a:t>
            </a:r>
            <a:r>
              <a:rPr lang="en-GB" sz="900" i="1" dirty="0" err="1">
                <a:solidFill>
                  <a:schemeClr val="tx1">
                    <a:lumMod val="75000"/>
                    <a:lumOff val="25000"/>
                  </a:schemeClr>
                </a:solidFill>
                <a:latin typeface="+mn-lt"/>
              </a:rPr>
              <a:t>Gini</a:t>
            </a:r>
            <a:r>
              <a:rPr lang="en-GB" sz="900" i="1" dirty="0">
                <a:solidFill>
                  <a:schemeClr val="tx1">
                    <a:lumMod val="75000"/>
                    <a:lumOff val="25000"/>
                  </a:schemeClr>
                </a:solidFill>
                <a:latin typeface="+mn-lt"/>
              </a:rPr>
              <a:t> index etc.</a:t>
            </a: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possibility </a:t>
            </a:r>
            <a:r>
              <a:rPr lang="en-GB" sz="900" i="1" dirty="0">
                <a:solidFill>
                  <a:schemeClr val="tx1">
                    <a:lumMod val="75000"/>
                    <a:lumOff val="25000"/>
                  </a:schemeClr>
                </a:solidFill>
                <a:latin typeface="+mn-lt"/>
                <a:cs typeface="+mn-cs"/>
              </a:rPr>
              <a:t>to observe salary trend, satisfaction levels, qualification occurrence - in all salary ranges</a:t>
            </a:r>
            <a:endParaRPr lang="pl-PL" sz="900" dirty="0">
              <a:latin typeface="+mn-lt"/>
              <a:cs typeface="+mn-cs"/>
            </a:endParaRPr>
          </a:p>
          <a:p>
            <a:pPr fontAlgn="auto">
              <a:spcBef>
                <a:spcPts val="0"/>
              </a:spcBef>
              <a:spcAft>
                <a:spcPts val="0"/>
              </a:spcAft>
              <a:defRPr/>
            </a:pPr>
            <a:endParaRPr lang="en-US" sz="800" dirty="0">
              <a:latin typeface="+mn-lt"/>
              <a:cs typeface="+mn-cs"/>
            </a:endParaRPr>
          </a:p>
        </p:txBody>
      </p:sp>
      <p:pic>
        <p:nvPicPr>
          <p:cNvPr id="41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1657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Box 13"/>
          <p:cNvSpPr txBox="1">
            <a:spLocks noChangeArrowheads="1"/>
          </p:cNvSpPr>
          <p:nvPr/>
        </p:nvSpPr>
        <p:spPr bwMode="auto">
          <a:xfrm>
            <a:off x="609600" y="6248400"/>
            <a:ext cx="1219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800" i="1">
                <a:solidFill>
                  <a:srgbClr val="00717C"/>
                </a:solidFill>
              </a:rPr>
              <a:t>* </a:t>
            </a:r>
            <a:r>
              <a:rPr lang="en-GB" altLang="en-US" sz="800" i="1">
                <a:solidFill>
                  <a:srgbClr val="00717C"/>
                </a:solidFill>
              </a:rPr>
              <a:t>Random data</a:t>
            </a:r>
            <a:endParaRPr lang="en-US" altLang="en-US" sz="800" i="1">
              <a:solidFill>
                <a:srgbClr val="00717C"/>
              </a:solidFill>
            </a:endParaRPr>
          </a:p>
        </p:txBody>
      </p:sp>
      <p:pic>
        <p:nvPicPr>
          <p:cNvPr id="4107" name="Content Placeholder 12" descr="1.PNG"/>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r="-471" b="-4133"/>
          <a:stretch/>
        </p:blipFill>
        <p:spPr>
          <a:xfrm>
            <a:off x="762000" y="1716993"/>
            <a:ext cx="5197650" cy="4500000"/>
          </a:xfrm>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09600" y="6477000"/>
            <a:ext cx="8001000" cy="0"/>
          </a:xfrm>
          <a:prstGeom prst="line">
            <a:avLst/>
          </a:prstGeom>
          <a:ln>
            <a:solidFill>
              <a:srgbClr val="607731">
                <a:alpha val="2600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9600" y="6488113"/>
            <a:ext cx="8001000" cy="231775"/>
          </a:xfrm>
          <a:prstGeom prst="rect">
            <a:avLst/>
          </a:prstGeom>
        </p:spPr>
        <p:txBody>
          <a:bodyPr>
            <a:spAutoFit/>
          </a:bodyPr>
          <a:lstStyle/>
          <a:p>
            <a:pPr algn="ctr" fontAlgn="auto">
              <a:spcBef>
                <a:spcPts val="0"/>
              </a:spcBef>
              <a:spcAft>
                <a:spcPts val="0"/>
              </a:spcAft>
              <a:defRPr/>
            </a:pPr>
            <a:r>
              <a:rPr lang="pl-PL" sz="900" i="1" dirty="0">
                <a:solidFill>
                  <a:schemeClr val="bg1">
                    <a:lumMod val="50000"/>
                  </a:schemeClr>
                </a:solidFill>
                <a:latin typeface="+mn-lt"/>
                <a:cs typeface="+mn-cs"/>
              </a:rPr>
              <a:t>Copyright by ProXmedia 2011</a:t>
            </a:r>
            <a:endParaRPr lang="en-US" sz="900" i="1" dirty="0">
              <a:solidFill>
                <a:schemeClr val="bg1">
                  <a:lumMod val="50000"/>
                </a:schemeClr>
              </a:solidFill>
              <a:latin typeface="+mn-lt"/>
              <a:cs typeface="+mn-cs"/>
            </a:endParaRPr>
          </a:p>
        </p:txBody>
      </p:sp>
      <p:sp>
        <p:nvSpPr>
          <p:cNvPr id="10" name="Rectangle 9"/>
          <p:cNvSpPr/>
          <p:nvPr/>
        </p:nvSpPr>
        <p:spPr>
          <a:xfrm>
            <a:off x="6631200" y="2134800"/>
            <a:ext cx="1981200" cy="3962400"/>
          </a:xfrm>
          <a:prstGeom prst="rect">
            <a:avLst/>
          </a:prstGeom>
          <a:solidFill>
            <a:srgbClr val="00717C">
              <a:alpha val="9000"/>
            </a:srgbClr>
          </a:solidFill>
          <a:ln w="9525">
            <a:solidFill>
              <a:srgbClr val="306E28">
                <a:alpha val="75000"/>
              </a:srgbClr>
            </a:solidFill>
          </a:ln>
          <a:effectLst>
            <a:innerShdw blurRad="63500" dist="317500" dir="2700000">
              <a:srgbClr val="00717C">
                <a:alpha val="18000"/>
              </a:srgbClr>
            </a:innerShdw>
          </a:effectLst>
        </p:spPr>
        <p:style>
          <a:lnRef idx="2">
            <a:schemeClr val="dk1"/>
          </a:lnRef>
          <a:fillRef idx="1">
            <a:schemeClr val="lt1"/>
          </a:fillRef>
          <a:effectRef idx="0">
            <a:schemeClr val="dk1"/>
          </a:effectRef>
          <a:fontRef idx="minor">
            <a:schemeClr val="dk1"/>
          </a:fontRef>
        </p:style>
        <p:txBody>
          <a:bodyPr/>
          <a:lstStyle/>
          <a:p>
            <a:pPr algn="ctr" fontAlgn="auto">
              <a:lnSpc>
                <a:spcPct val="150000"/>
              </a:lnSpc>
              <a:spcBef>
                <a:spcPts val="0"/>
              </a:spcBef>
              <a:spcAft>
                <a:spcPts val="0"/>
              </a:spcAft>
              <a:defRPr/>
            </a:pPr>
            <a:r>
              <a:rPr lang="en-GB" sz="1200" b="1" dirty="0">
                <a:solidFill>
                  <a:srgbClr val="00717C"/>
                </a:solidFill>
              </a:rPr>
              <a:t>Main</a:t>
            </a:r>
            <a:r>
              <a:rPr lang="pl-PL" sz="1200" b="1" dirty="0">
                <a:solidFill>
                  <a:srgbClr val="00717C"/>
                </a:solidFill>
              </a:rPr>
              <a:t> features</a:t>
            </a:r>
            <a:endParaRPr lang="en-US" sz="1200" b="1" dirty="0">
              <a:solidFill>
                <a:srgbClr val="00717C"/>
              </a:solidFill>
            </a:endParaRPr>
          </a:p>
        </p:txBody>
      </p:sp>
      <p:sp>
        <p:nvSpPr>
          <p:cNvPr id="11" name="TextBox 10"/>
          <p:cNvSpPr txBox="1"/>
          <p:nvPr/>
        </p:nvSpPr>
        <p:spPr>
          <a:xfrm>
            <a:off x="6781800" y="2514600"/>
            <a:ext cx="1752600" cy="3123932"/>
          </a:xfrm>
          <a:prstGeom prst="rect">
            <a:avLst/>
          </a:prstGeom>
          <a:noFill/>
        </p:spPr>
        <p:txBody>
          <a:bodyPr>
            <a:spAutoFit/>
          </a:bodyPr>
          <a:lstStyle/>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possibility </a:t>
            </a:r>
            <a:r>
              <a:rPr lang="en-GB" sz="900" i="1" dirty="0">
                <a:solidFill>
                  <a:schemeClr val="tx1">
                    <a:lumMod val="75000"/>
                    <a:lumOff val="25000"/>
                  </a:schemeClr>
                </a:solidFill>
                <a:latin typeface="+mn-lt"/>
                <a:cs typeface="+mn-cs"/>
              </a:rPr>
              <a:t>to adjust the salary range thresholds</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of limiting the sample from the bottom and top of the boundary</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pl-PL" sz="900" i="1" dirty="0">
                <a:solidFill>
                  <a:schemeClr val="tx1">
                    <a:lumMod val="75000"/>
                    <a:lumOff val="25000"/>
                  </a:schemeClr>
                </a:solidFill>
                <a:latin typeface="+mn-lt"/>
                <a:cs typeface="+mn-cs"/>
              </a:rPr>
              <a:t> </a:t>
            </a:r>
            <a:r>
              <a:rPr lang="en-GB" sz="900" i="1" dirty="0">
                <a:solidFill>
                  <a:schemeClr val="tx1">
                    <a:lumMod val="75000"/>
                    <a:lumOff val="25000"/>
                  </a:schemeClr>
                </a:solidFill>
                <a:latin typeface="+mn-lt"/>
                <a:cs typeface="+mn-cs"/>
              </a:rPr>
              <a:t>The possibility to customize the data for a specific period of time</a:t>
            </a: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rPr>
              <a:t>The possibility </a:t>
            </a:r>
            <a:r>
              <a:rPr lang="en-GB" sz="900" i="1" dirty="0">
                <a:solidFill>
                  <a:schemeClr val="tx1">
                    <a:lumMod val="75000"/>
                    <a:lumOff val="25000"/>
                  </a:schemeClr>
                </a:solidFill>
                <a:latin typeface="+mn-lt"/>
              </a:rPr>
              <a:t>to view additional information for each series such as </a:t>
            </a:r>
            <a:r>
              <a:rPr lang="en-GB" sz="900" i="1" dirty="0" err="1">
                <a:solidFill>
                  <a:schemeClr val="tx1">
                    <a:lumMod val="75000"/>
                    <a:lumOff val="25000"/>
                  </a:schemeClr>
                </a:solidFill>
                <a:latin typeface="+mn-lt"/>
              </a:rPr>
              <a:t>decile</a:t>
            </a:r>
            <a:r>
              <a:rPr lang="en-GB" sz="900" i="1" dirty="0">
                <a:solidFill>
                  <a:schemeClr val="tx1">
                    <a:lumMod val="75000"/>
                    <a:lumOff val="25000"/>
                  </a:schemeClr>
                </a:solidFill>
                <a:latin typeface="+mn-lt"/>
              </a:rPr>
              <a:t> relation, </a:t>
            </a:r>
            <a:r>
              <a:rPr lang="en-GB" sz="900" i="1" dirty="0" err="1">
                <a:solidFill>
                  <a:schemeClr val="tx1">
                    <a:lumMod val="75000"/>
                    <a:lumOff val="25000"/>
                  </a:schemeClr>
                </a:solidFill>
                <a:latin typeface="+mn-lt"/>
              </a:rPr>
              <a:t>Gini</a:t>
            </a:r>
            <a:r>
              <a:rPr lang="en-GB" sz="900" i="1" dirty="0">
                <a:solidFill>
                  <a:schemeClr val="tx1">
                    <a:lumMod val="75000"/>
                    <a:lumOff val="25000"/>
                  </a:schemeClr>
                </a:solidFill>
                <a:latin typeface="+mn-lt"/>
              </a:rPr>
              <a:t> index etc.</a:t>
            </a: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possibility </a:t>
            </a:r>
            <a:r>
              <a:rPr lang="en-GB" sz="900" i="1" dirty="0">
                <a:solidFill>
                  <a:schemeClr val="tx1">
                    <a:lumMod val="75000"/>
                    <a:lumOff val="25000"/>
                  </a:schemeClr>
                </a:solidFill>
                <a:latin typeface="+mn-lt"/>
                <a:cs typeface="+mn-cs"/>
              </a:rPr>
              <a:t>to observe salary trend, satisfaction levels, qualification occurrence - in all salary ranges</a:t>
            </a:r>
            <a:endParaRPr lang="pl-PL" sz="900" dirty="0">
              <a:latin typeface="+mn-lt"/>
              <a:cs typeface="+mn-cs"/>
            </a:endParaRPr>
          </a:p>
          <a:p>
            <a:pPr fontAlgn="auto">
              <a:spcBef>
                <a:spcPts val="0"/>
              </a:spcBef>
              <a:spcAft>
                <a:spcPts val="0"/>
              </a:spcAft>
              <a:defRPr/>
            </a:pPr>
            <a:endParaRPr lang="en-US" sz="800" dirty="0">
              <a:latin typeface="+mn-lt"/>
              <a:cs typeface="+mn-cs"/>
            </a:endParaRPr>
          </a:p>
        </p:txBody>
      </p:sp>
      <p:sp>
        <p:nvSpPr>
          <p:cNvPr id="13" name="Title 1"/>
          <p:cNvSpPr>
            <a:spLocks noGrp="1"/>
          </p:cNvSpPr>
          <p:nvPr>
            <p:ph type="title"/>
          </p:nvPr>
        </p:nvSpPr>
        <p:spPr/>
        <p:txBody>
          <a:bodyPr rtlCol="0">
            <a:normAutofit/>
          </a:bodyPr>
          <a:lstStyle/>
          <a:p>
            <a:pPr eaLnBrk="1" fontAlgn="auto" hangingPunct="1">
              <a:lnSpc>
                <a:spcPct val="150000"/>
              </a:lnSpc>
              <a:spcAft>
                <a:spcPts val="0"/>
              </a:spcAft>
              <a:defRPr/>
            </a:pPr>
            <a:r>
              <a:rPr lang="pl-PL" sz="2000" b="1" i="1" dirty="0" smtClean="0">
                <a:solidFill>
                  <a:srgbClr val="00717C"/>
                </a:solidFill>
              </a:rPr>
              <a:t>R</a:t>
            </a:r>
            <a:r>
              <a:rPr lang="en-GB" sz="2000" b="1" i="1" dirty="0" smtClean="0">
                <a:solidFill>
                  <a:srgbClr val="00717C"/>
                </a:solidFill>
              </a:rPr>
              <a:t>e</a:t>
            </a:r>
            <a:r>
              <a:rPr lang="pl-PL" sz="2000" b="1" i="1" dirty="0" smtClean="0">
                <a:solidFill>
                  <a:srgbClr val="00717C"/>
                </a:solidFill>
              </a:rPr>
              <a:t>port „Se</a:t>
            </a:r>
            <a:r>
              <a:rPr lang="en-GB" sz="2000" b="1" i="1" dirty="0" err="1" smtClean="0">
                <a:solidFill>
                  <a:srgbClr val="00717C"/>
                </a:solidFill>
              </a:rPr>
              <a:t>ctors</a:t>
            </a:r>
            <a:r>
              <a:rPr lang="pl-PL" sz="2000" b="1" i="1" dirty="0" smtClean="0">
                <a:solidFill>
                  <a:srgbClr val="00717C"/>
                </a:solidFill>
              </a:rPr>
              <a:t>”</a:t>
            </a:r>
            <a:r>
              <a:rPr lang="pl-PL" sz="2000" b="1" dirty="0" smtClean="0"/>
              <a:t/>
            </a:r>
            <a:br>
              <a:rPr lang="pl-PL" sz="2000" b="1" dirty="0" smtClean="0"/>
            </a:br>
            <a:r>
              <a:rPr lang="en-GB" sz="1100" i="1" dirty="0" smtClean="0">
                <a:solidFill>
                  <a:schemeClr val="tx1">
                    <a:lumMod val="50000"/>
                    <a:lumOff val="50000"/>
                  </a:schemeClr>
                </a:solidFill>
              </a:rPr>
              <a:t>Shows a breakdown of salary ranges for the sectors according to PKD </a:t>
            </a:r>
            <a:endParaRPr lang="en-US" sz="1100" b="1" i="1" dirty="0">
              <a:solidFill>
                <a:schemeClr val="tx1">
                  <a:lumMod val="50000"/>
                  <a:lumOff val="50000"/>
                </a:schemeClr>
              </a:solidFill>
            </a:endParaRPr>
          </a:p>
        </p:txBody>
      </p:sp>
      <p:pic>
        <p:nvPicPr>
          <p:cNvPr id="51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1657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Box 11"/>
          <p:cNvSpPr txBox="1">
            <a:spLocks noChangeArrowheads="1"/>
          </p:cNvSpPr>
          <p:nvPr/>
        </p:nvSpPr>
        <p:spPr bwMode="auto">
          <a:xfrm>
            <a:off x="609600" y="6248400"/>
            <a:ext cx="1219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800" i="1">
                <a:solidFill>
                  <a:srgbClr val="00717C"/>
                </a:solidFill>
              </a:rPr>
              <a:t>* </a:t>
            </a:r>
            <a:r>
              <a:rPr lang="en-GB" altLang="en-US" sz="800" i="1">
                <a:solidFill>
                  <a:srgbClr val="00717C"/>
                </a:solidFill>
              </a:rPr>
              <a:t>Random data</a:t>
            </a:r>
            <a:endParaRPr lang="en-US" altLang="en-US" sz="800" i="1">
              <a:solidFill>
                <a:srgbClr val="00717C"/>
              </a:solidFill>
            </a:endParaRPr>
          </a:p>
        </p:txBody>
      </p:sp>
      <p:pic>
        <p:nvPicPr>
          <p:cNvPr id="5131" name="Content Placeholder 13" descr="2.PNG"/>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b="-4329"/>
          <a:stretch/>
        </p:blipFill>
        <p:spPr>
          <a:xfrm>
            <a:off x="762000" y="1707308"/>
            <a:ext cx="5249863" cy="4525963"/>
          </a:xfrm>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31200" y="2134800"/>
            <a:ext cx="1981200" cy="3275400"/>
          </a:xfrm>
          <a:prstGeom prst="rect">
            <a:avLst/>
          </a:prstGeom>
          <a:solidFill>
            <a:srgbClr val="00717C">
              <a:alpha val="9000"/>
            </a:srgbClr>
          </a:solidFill>
          <a:ln w="9525">
            <a:solidFill>
              <a:srgbClr val="306E28">
                <a:alpha val="75000"/>
              </a:srgbClr>
            </a:solidFill>
          </a:ln>
          <a:effectLst>
            <a:innerShdw blurRad="63500" dist="317500" dir="2700000">
              <a:srgbClr val="00717C">
                <a:alpha val="18000"/>
              </a:srgbClr>
            </a:innerShdw>
          </a:effectLst>
        </p:spPr>
        <p:style>
          <a:lnRef idx="2">
            <a:schemeClr val="dk1"/>
          </a:lnRef>
          <a:fillRef idx="1">
            <a:schemeClr val="lt1"/>
          </a:fillRef>
          <a:effectRef idx="0">
            <a:schemeClr val="dk1"/>
          </a:effectRef>
          <a:fontRef idx="minor">
            <a:schemeClr val="dk1"/>
          </a:fontRef>
        </p:style>
        <p:txBody>
          <a:bodyPr/>
          <a:lstStyle/>
          <a:p>
            <a:pPr algn="ctr" fontAlgn="auto">
              <a:lnSpc>
                <a:spcPct val="150000"/>
              </a:lnSpc>
              <a:spcBef>
                <a:spcPts val="0"/>
              </a:spcBef>
              <a:spcAft>
                <a:spcPts val="0"/>
              </a:spcAft>
              <a:defRPr/>
            </a:pPr>
            <a:r>
              <a:rPr lang="en-GB" sz="1200" b="1" dirty="0">
                <a:solidFill>
                  <a:srgbClr val="00717C"/>
                </a:solidFill>
              </a:rPr>
              <a:t>Main</a:t>
            </a:r>
            <a:r>
              <a:rPr lang="pl-PL" sz="1200" b="1" dirty="0">
                <a:solidFill>
                  <a:srgbClr val="00717C"/>
                </a:solidFill>
              </a:rPr>
              <a:t> features</a:t>
            </a:r>
            <a:endParaRPr lang="en-US" sz="1200" b="1" dirty="0">
              <a:solidFill>
                <a:srgbClr val="00717C"/>
              </a:solidFill>
            </a:endParaRPr>
          </a:p>
        </p:txBody>
      </p:sp>
      <p:cxnSp>
        <p:nvCxnSpPr>
          <p:cNvPr id="5" name="Straight Connector 4"/>
          <p:cNvCxnSpPr/>
          <p:nvPr/>
        </p:nvCxnSpPr>
        <p:spPr>
          <a:xfrm>
            <a:off x="609600" y="6477000"/>
            <a:ext cx="8001000" cy="0"/>
          </a:xfrm>
          <a:prstGeom prst="line">
            <a:avLst/>
          </a:prstGeom>
          <a:ln>
            <a:solidFill>
              <a:srgbClr val="607731">
                <a:alpha val="2600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9600" y="6488113"/>
            <a:ext cx="8001000" cy="231775"/>
          </a:xfrm>
          <a:prstGeom prst="rect">
            <a:avLst/>
          </a:prstGeom>
        </p:spPr>
        <p:txBody>
          <a:bodyPr>
            <a:spAutoFit/>
          </a:bodyPr>
          <a:lstStyle/>
          <a:p>
            <a:pPr algn="ctr" fontAlgn="auto">
              <a:spcBef>
                <a:spcPts val="0"/>
              </a:spcBef>
              <a:spcAft>
                <a:spcPts val="0"/>
              </a:spcAft>
              <a:defRPr/>
            </a:pPr>
            <a:r>
              <a:rPr lang="pl-PL" sz="900" i="1" dirty="0">
                <a:solidFill>
                  <a:schemeClr val="bg1">
                    <a:lumMod val="50000"/>
                  </a:schemeClr>
                </a:solidFill>
                <a:latin typeface="+mn-lt"/>
                <a:cs typeface="+mn-cs"/>
              </a:rPr>
              <a:t>Copyright by ProXmedia 2011</a:t>
            </a:r>
            <a:endParaRPr lang="en-US" sz="900" i="1" dirty="0">
              <a:solidFill>
                <a:schemeClr val="bg1">
                  <a:lumMod val="50000"/>
                </a:schemeClr>
              </a:solidFill>
              <a:latin typeface="+mn-lt"/>
              <a:cs typeface="+mn-cs"/>
            </a:endParaRPr>
          </a:p>
        </p:txBody>
      </p:sp>
      <p:sp>
        <p:nvSpPr>
          <p:cNvPr id="9" name="TextBox 8"/>
          <p:cNvSpPr txBox="1"/>
          <p:nvPr/>
        </p:nvSpPr>
        <p:spPr>
          <a:xfrm>
            <a:off x="6705600" y="2362200"/>
            <a:ext cx="1828800" cy="2846388"/>
          </a:xfrm>
          <a:prstGeom prst="rect">
            <a:avLst/>
          </a:prstGeom>
          <a:noFill/>
        </p:spPr>
        <p:txBody>
          <a:bodyPr>
            <a:spAutoFit/>
          </a:bodyPr>
          <a:lstStyle/>
          <a:p>
            <a:pPr marL="228600" indent="-228600" fontAlgn="auto">
              <a:spcBef>
                <a:spcPts val="0"/>
              </a:spcBef>
              <a:spcAft>
                <a:spcPts val="0"/>
              </a:spcAft>
              <a:defRPr/>
            </a:pPr>
            <a:endParaRPr lang="pl-PL" sz="900" i="1" dirty="0">
              <a:solidFill>
                <a:schemeClr val="tx1">
                  <a:lumMod val="75000"/>
                  <a:lumOff val="25000"/>
                </a:schemeClr>
              </a:solidFill>
              <a:latin typeface="+mn-lt"/>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rPr>
              <a:t>The possibility of presenting data for departments, sectors, groups and individual professions</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to </a:t>
            </a:r>
            <a:r>
              <a:rPr lang="en-GB" sz="900" i="1" dirty="0" smtClean="0">
                <a:solidFill>
                  <a:schemeClr val="tx1">
                    <a:lumMod val="75000"/>
                    <a:lumOff val="25000"/>
                  </a:schemeClr>
                </a:solidFill>
                <a:latin typeface="+mn-lt"/>
                <a:cs typeface="+mn-cs"/>
              </a:rPr>
              <a:t>filter by </a:t>
            </a:r>
            <a:r>
              <a:rPr lang="en-GB" sz="900" i="1" dirty="0">
                <a:solidFill>
                  <a:schemeClr val="tx1">
                    <a:lumMod val="75000"/>
                    <a:lumOff val="25000"/>
                  </a:schemeClr>
                </a:solidFill>
                <a:latin typeface="+mn-lt"/>
                <a:cs typeface="+mn-cs"/>
              </a:rPr>
              <a:t>all available data ranges</a:t>
            </a: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of limiting the sample from the bottom and top of the boundary</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a:t>
            </a:r>
            <a:r>
              <a:rPr lang="en-GB" sz="900" i="1" dirty="0">
                <a:solidFill>
                  <a:schemeClr val="tx1">
                    <a:lumMod val="75000"/>
                    <a:lumOff val="25000"/>
                  </a:schemeClr>
                </a:solidFill>
                <a:latin typeface="+mn-lt"/>
                <a:cs typeface="+mn-cs"/>
              </a:rPr>
              <a:t>possibility to customize the data for a specific period of time</a:t>
            </a: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of presenting multiple data series at once</a:t>
            </a:r>
            <a:endParaRPr lang="pl-PL" sz="900" dirty="0">
              <a:latin typeface="+mn-lt"/>
              <a:cs typeface="+mn-cs"/>
            </a:endParaRPr>
          </a:p>
          <a:p>
            <a:pPr fontAlgn="auto">
              <a:spcBef>
                <a:spcPts val="0"/>
              </a:spcBef>
              <a:spcAft>
                <a:spcPts val="0"/>
              </a:spcAft>
              <a:defRPr/>
            </a:pPr>
            <a:endParaRPr lang="en-US" sz="800" dirty="0">
              <a:latin typeface="+mn-lt"/>
              <a:cs typeface="+mn-cs"/>
            </a:endParaRPr>
          </a:p>
        </p:txBody>
      </p:sp>
      <p:sp>
        <p:nvSpPr>
          <p:cNvPr id="10" name="Title 1"/>
          <p:cNvSpPr>
            <a:spLocks noGrp="1"/>
          </p:cNvSpPr>
          <p:nvPr>
            <p:ph type="title"/>
          </p:nvPr>
        </p:nvSpPr>
        <p:spPr/>
        <p:txBody>
          <a:bodyPr rtlCol="0">
            <a:normAutofit/>
          </a:bodyPr>
          <a:lstStyle/>
          <a:p>
            <a:pPr eaLnBrk="1" fontAlgn="auto" hangingPunct="1">
              <a:lnSpc>
                <a:spcPct val="150000"/>
              </a:lnSpc>
              <a:spcAft>
                <a:spcPts val="0"/>
              </a:spcAft>
              <a:defRPr/>
            </a:pPr>
            <a:r>
              <a:rPr lang="en-GB" sz="2000" b="1" i="1" dirty="0" smtClean="0">
                <a:solidFill>
                  <a:srgbClr val="00717C"/>
                </a:solidFill>
              </a:rPr>
              <a:t>Job offer sources</a:t>
            </a:r>
            <a:r>
              <a:rPr lang="pl-PL" sz="2000" b="1" dirty="0" smtClean="0"/>
              <a:t/>
            </a:r>
            <a:br>
              <a:rPr lang="pl-PL" sz="2000" b="1" dirty="0" smtClean="0"/>
            </a:br>
            <a:r>
              <a:rPr lang="en-GB" sz="1100" i="1" dirty="0" smtClean="0">
                <a:solidFill>
                  <a:schemeClr val="tx1">
                    <a:lumMod val="50000"/>
                    <a:lumOff val="50000"/>
                  </a:schemeClr>
                </a:solidFill>
              </a:rPr>
              <a:t>Shows a breakdown of job origin sources as a percentage</a:t>
            </a:r>
            <a:endParaRPr lang="en-US" sz="1100" b="1" i="1" dirty="0">
              <a:solidFill>
                <a:schemeClr val="tx1">
                  <a:lumMod val="50000"/>
                  <a:lumOff val="50000"/>
                </a:schemeClr>
              </a:solidFill>
            </a:endParaRPr>
          </a:p>
        </p:txBody>
      </p:sp>
      <p:pic>
        <p:nvPicPr>
          <p:cNvPr id="61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1657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Box 11"/>
          <p:cNvSpPr txBox="1">
            <a:spLocks noChangeArrowheads="1"/>
          </p:cNvSpPr>
          <p:nvPr/>
        </p:nvSpPr>
        <p:spPr bwMode="auto">
          <a:xfrm>
            <a:off x="609600" y="6248400"/>
            <a:ext cx="1219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800" i="1">
                <a:solidFill>
                  <a:srgbClr val="00717C"/>
                </a:solidFill>
              </a:rPr>
              <a:t>* </a:t>
            </a:r>
            <a:r>
              <a:rPr lang="en-GB" altLang="en-US" sz="800" i="1">
                <a:solidFill>
                  <a:srgbClr val="00717C"/>
                </a:solidFill>
              </a:rPr>
              <a:t>Random data</a:t>
            </a:r>
            <a:endParaRPr lang="en-US" altLang="en-US" sz="800" i="1">
              <a:solidFill>
                <a:srgbClr val="00717C"/>
              </a:solidFill>
            </a:endParaRPr>
          </a:p>
        </p:txBody>
      </p:sp>
      <p:pic>
        <p:nvPicPr>
          <p:cNvPr id="6155" name="Content Placeholder 11" descr="3.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3937"/>
          <a:stretch/>
        </p:blipFill>
        <p:spPr>
          <a:xfrm>
            <a:off x="685800" y="1722437"/>
            <a:ext cx="5867400" cy="4525963"/>
          </a:xfrm>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1"/>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287" b="-3252"/>
          <a:stretch/>
        </p:blipFill>
        <p:spPr>
          <a:xfrm>
            <a:off x="685800" y="1600200"/>
            <a:ext cx="5702300" cy="4525963"/>
          </a:xfrm>
        </p:spPr>
      </p:pic>
      <p:sp>
        <p:nvSpPr>
          <p:cNvPr id="8" name="Rectangle 7"/>
          <p:cNvSpPr/>
          <p:nvPr/>
        </p:nvSpPr>
        <p:spPr>
          <a:xfrm>
            <a:off x="6631200" y="2134800"/>
            <a:ext cx="1981200" cy="2894400"/>
          </a:xfrm>
          <a:prstGeom prst="rect">
            <a:avLst/>
          </a:prstGeom>
          <a:solidFill>
            <a:srgbClr val="00717C">
              <a:alpha val="9000"/>
            </a:srgbClr>
          </a:solidFill>
          <a:ln w="9525">
            <a:solidFill>
              <a:srgbClr val="306E28">
                <a:alpha val="75000"/>
              </a:srgbClr>
            </a:solidFill>
          </a:ln>
          <a:effectLst>
            <a:innerShdw blurRad="63500" dist="317500" dir="2700000">
              <a:srgbClr val="00717C">
                <a:alpha val="18000"/>
              </a:srgbClr>
            </a:innerShdw>
          </a:effectLst>
        </p:spPr>
        <p:style>
          <a:lnRef idx="2">
            <a:schemeClr val="dk1"/>
          </a:lnRef>
          <a:fillRef idx="1">
            <a:schemeClr val="lt1"/>
          </a:fillRef>
          <a:effectRef idx="0">
            <a:schemeClr val="dk1"/>
          </a:effectRef>
          <a:fontRef idx="minor">
            <a:schemeClr val="dk1"/>
          </a:fontRef>
        </p:style>
        <p:txBody>
          <a:bodyPr/>
          <a:lstStyle/>
          <a:p>
            <a:pPr algn="ctr" fontAlgn="auto">
              <a:lnSpc>
                <a:spcPct val="150000"/>
              </a:lnSpc>
              <a:spcBef>
                <a:spcPts val="0"/>
              </a:spcBef>
              <a:spcAft>
                <a:spcPts val="0"/>
              </a:spcAft>
              <a:defRPr/>
            </a:pPr>
            <a:r>
              <a:rPr lang="en-GB" sz="1200" b="1" dirty="0">
                <a:solidFill>
                  <a:srgbClr val="00717C"/>
                </a:solidFill>
              </a:rPr>
              <a:t>Main</a:t>
            </a:r>
            <a:r>
              <a:rPr lang="pl-PL" sz="1200" b="1" dirty="0">
                <a:solidFill>
                  <a:srgbClr val="00717C"/>
                </a:solidFill>
              </a:rPr>
              <a:t> features</a:t>
            </a:r>
            <a:endParaRPr lang="en-US" sz="1200" b="1" dirty="0">
              <a:solidFill>
                <a:srgbClr val="00717C"/>
              </a:solidFill>
            </a:endParaRPr>
          </a:p>
        </p:txBody>
      </p:sp>
      <p:cxnSp>
        <p:nvCxnSpPr>
          <p:cNvPr id="5" name="Straight Connector 4"/>
          <p:cNvCxnSpPr/>
          <p:nvPr/>
        </p:nvCxnSpPr>
        <p:spPr>
          <a:xfrm>
            <a:off x="609600" y="6477000"/>
            <a:ext cx="8001000" cy="0"/>
          </a:xfrm>
          <a:prstGeom prst="line">
            <a:avLst/>
          </a:prstGeom>
          <a:ln>
            <a:solidFill>
              <a:srgbClr val="607731">
                <a:alpha val="2600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9600" y="6488113"/>
            <a:ext cx="8001000" cy="231775"/>
          </a:xfrm>
          <a:prstGeom prst="rect">
            <a:avLst/>
          </a:prstGeom>
        </p:spPr>
        <p:txBody>
          <a:bodyPr>
            <a:spAutoFit/>
          </a:bodyPr>
          <a:lstStyle/>
          <a:p>
            <a:pPr algn="ctr" fontAlgn="auto">
              <a:spcBef>
                <a:spcPts val="0"/>
              </a:spcBef>
              <a:spcAft>
                <a:spcPts val="0"/>
              </a:spcAft>
              <a:defRPr/>
            </a:pPr>
            <a:r>
              <a:rPr lang="pl-PL" sz="900" i="1" dirty="0">
                <a:solidFill>
                  <a:schemeClr val="bg1">
                    <a:lumMod val="50000"/>
                  </a:schemeClr>
                </a:solidFill>
                <a:latin typeface="+mn-lt"/>
                <a:cs typeface="+mn-cs"/>
              </a:rPr>
              <a:t>Copyright by ProXmedia 2011</a:t>
            </a:r>
            <a:endParaRPr lang="en-US" sz="900" i="1" dirty="0">
              <a:solidFill>
                <a:schemeClr val="bg1">
                  <a:lumMod val="50000"/>
                </a:schemeClr>
              </a:solidFill>
              <a:latin typeface="+mn-lt"/>
              <a:cs typeface="+mn-cs"/>
            </a:endParaRPr>
          </a:p>
        </p:txBody>
      </p:sp>
      <p:sp>
        <p:nvSpPr>
          <p:cNvPr id="9" name="TextBox 8"/>
          <p:cNvSpPr txBox="1"/>
          <p:nvPr/>
        </p:nvSpPr>
        <p:spPr>
          <a:xfrm>
            <a:off x="6781800" y="2514600"/>
            <a:ext cx="1752600" cy="2292350"/>
          </a:xfrm>
          <a:prstGeom prst="rect">
            <a:avLst/>
          </a:prstGeom>
          <a:noFill/>
        </p:spPr>
        <p:txBody>
          <a:bodyPr>
            <a:spAutoFit/>
          </a:bodyPr>
          <a:lstStyle/>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possibility </a:t>
            </a:r>
            <a:r>
              <a:rPr lang="en-GB" sz="900" i="1" dirty="0">
                <a:solidFill>
                  <a:schemeClr val="tx1">
                    <a:lumMod val="75000"/>
                    <a:lumOff val="25000"/>
                  </a:schemeClr>
                </a:solidFill>
                <a:latin typeface="+mn-lt"/>
                <a:cs typeface="+mn-cs"/>
              </a:rPr>
              <a:t>to adjust the salary range thresholds</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of limiting the sample from the bottom and top of the boundary</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pl-PL" sz="900" i="1" dirty="0">
                <a:solidFill>
                  <a:schemeClr val="tx1">
                    <a:lumMod val="75000"/>
                    <a:lumOff val="25000"/>
                  </a:schemeClr>
                </a:solidFill>
                <a:latin typeface="+mn-lt"/>
                <a:cs typeface="+mn-cs"/>
              </a:rPr>
              <a:t> </a:t>
            </a:r>
            <a:r>
              <a:rPr lang="en-GB" sz="900" i="1" dirty="0">
                <a:solidFill>
                  <a:schemeClr val="tx1">
                    <a:lumMod val="75000"/>
                    <a:lumOff val="25000"/>
                  </a:schemeClr>
                </a:solidFill>
                <a:latin typeface="+mn-lt"/>
                <a:cs typeface="+mn-cs"/>
              </a:rPr>
              <a:t>The possibility to customize the data for a specific period of time</a:t>
            </a: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of presenting multiple data series at the same time with the division into salary ranges</a:t>
            </a:r>
            <a:endParaRPr lang="pl-PL" sz="900" dirty="0">
              <a:latin typeface="+mn-lt"/>
              <a:cs typeface="+mn-cs"/>
            </a:endParaRPr>
          </a:p>
          <a:p>
            <a:pPr fontAlgn="auto">
              <a:spcBef>
                <a:spcPts val="0"/>
              </a:spcBef>
              <a:spcAft>
                <a:spcPts val="0"/>
              </a:spcAft>
              <a:defRPr/>
            </a:pPr>
            <a:endParaRPr lang="en-US" sz="800" dirty="0">
              <a:latin typeface="+mn-lt"/>
              <a:cs typeface="+mn-cs"/>
            </a:endParaRPr>
          </a:p>
        </p:txBody>
      </p:sp>
      <p:sp>
        <p:nvSpPr>
          <p:cNvPr id="10" name="Title 1"/>
          <p:cNvSpPr>
            <a:spLocks noGrp="1"/>
          </p:cNvSpPr>
          <p:nvPr>
            <p:ph type="title"/>
          </p:nvPr>
        </p:nvSpPr>
        <p:spPr/>
        <p:txBody>
          <a:bodyPr rtlCol="0">
            <a:normAutofit/>
          </a:bodyPr>
          <a:lstStyle/>
          <a:p>
            <a:pPr eaLnBrk="1" fontAlgn="auto" hangingPunct="1">
              <a:lnSpc>
                <a:spcPct val="150000"/>
              </a:lnSpc>
              <a:spcAft>
                <a:spcPts val="0"/>
              </a:spcAft>
              <a:defRPr/>
            </a:pPr>
            <a:r>
              <a:rPr lang="pl-PL" sz="2000" b="1" i="1" dirty="0" smtClean="0">
                <a:solidFill>
                  <a:srgbClr val="00717C"/>
                </a:solidFill>
              </a:rPr>
              <a:t>Histogram</a:t>
            </a:r>
            <a:r>
              <a:rPr lang="pl-PL" sz="2000" b="1" dirty="0" smtClean="0"/>
              <a:t/>
            </a:r>
            <a:br>
              <a:rPr lang="pl-PL" sz="2000" b="1" dirty="0" smtClean="0"/>
            </a:br>
            <a:r>
              <a:rPr lang="en-GB" sz="1100" i="1" dirty="0" smtClean="0">
                <a:solidFill>
                  <a:schemeClr val="tx1">
                    <a:lumMod val="50000"/>
                    <a:lumOff val="50000"/>
                  </a:schemeClr>
                </a:solidFill>
              </a:rPr>
              <a:t> Shows a breakdown of the number of people in each salary ranges</a:t>
            </a:r>
            <a:endParaRPr lang="en-US" sz="1100" b="1" i="1" dirty="0">
              <a:solidFill>
                <a:schemeClr val="tx1">
                  <a:lumMod val="50000"/>
                  <a:lumOff val="50000"/>
                </a:schemeClr>
              </a:solidFill>
            </a:endParaRPr>
          </a:p>
        </p:txBody>
      </p:sp>
      <p:pic>
        <p:nvPicPr>
          <p:cNvPr id="7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1657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Box 11"/>
          <p:cNvSpPr txBox="1">
            <a:spLocks noChangeArrowheads="1"/>
          </p:cNvSpPr>
          <p:nvPr/>
        </p:nvSpPr>
        <p:spPr bwMode="auto">
          <a:xfrm>
            <a:off x="609600" y="6248400"/>
            <a:ext cx="1219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800" i="1">
                <a:solidFill>
                  <a:srgbClr val="00717C"/>
                </a:solidFill>
              </a:rPr>
              <a:t>* </a:t>
            </a:r>
            <a:r>
              <a:rPr lang="en-GB" altLang="en-US" sz="800" i="1">
                <a:solidFill>
                  <a:srgbClr val="00717C"/>
                </a:solidFill>
              </a:rPr>
              <a:t>Random data</a:t>
            </a:r>
            <a:endParaRPr lang="en-US" altLang="en-US" sz="800" i="1">
              <a:solidFill>
                <a:srgbClr val="00717C"/>
              </a:solidFill>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31200" y="2134800"/>
            <a:ext cx="1981200" cy="2818200"/>
          </a:xfrm>
          <a:prstGeom prst="rect">
            <a:avLst/>
          </a:prstGeom>
          <a:solidFill>
            <a:srgbClr val="00717C">
              <a:alpha val="9000"/>
            </a:srgbClr>
          </a:solidFill>
          <a:ln w="9525">
            <a:solidFill>
              <a:srgbClr val="306E28">
                <a:alpha val="75000"/>
              </a:srgbClr>
            </a:solidFill>
          </a:ln>
          <a:effectLst>
            <a:innerShdw blurRad="63500" dist="317500" dir="2700000">
              <a:srgbClr val="00717C">
                <a:alpha val="18000"/>
              </a:srgbClr>
            </a:innerShdw>
          </a:effectLst>
        </p:spPr>
        <p:style>
          <a:lnRef idx="2">
            <a:schemeClr val="dk1"/>
          </a:lnRef>
          <a:fillRef idx="1">
            <a:schemeClr val="lt1"/>
          </a:fillRef>
          <a:effectRef idx="0">
            <a:schemeClr val="dk1"/>
          </a:effectRef>
          <a:fontRef idx="minor">
            <a:schemeClr val="dk1"/>
          </a:fontRef>
        </p:style>
        <p:txBody>
          <a:bodyPr/>
          <a:lstStyle/>
          <a:p>
            <a:pPr algn="ctr" fontAlgn="auto">
              <a:lnSpc>
                <a:spcPct val="150000"/>
              </a:lnSpc>
              <a:spcBef>
                <a:spcPts val="0"/>
              </a:spcBef>
              <a:spcAft>
                <a:spcPts val="0"/>
              </a:spcAft>
              <a:defRPr/>
            </a:pPr>
            <a:r>
              <a:rPr lang="en-GB" sz="1200" b="1" dirty="0">
                <a:solidFill>
                  <a:srgbClr val="00717C"/>
                </a:solidFill>
              </a:rPr>
              <a:t>Main</a:t>
            </a:r>
            <a:r>
              <a:rPr lang="pl-PL" sz="1200" b="1" dirty="0">
                <a:solidFill>
                  <a:srgbClr val="00717C"/>
                </a:solidFill>
              </a:rPr>
              <a:t> features</a:t>
            </a:r>
            <a:endParaRPr lang="en-US" sz="1200" b="1" dirty="0">
              <a:solidFill>
                <a:srgbClr val="00717C"/>
              </a:solidFill>
            </a:endParaRPr>
          </a:p>
        </p:txBody>
      </p:sp>
      <p:cxnSp>
        <p:nvCxnSpPr>
          <p:cNvPr id="5" name="Straight Connector 4"/>
          <p:cNvCxnSpPr/>
          <p:nvPr/>
        </p:nvCxnSpPr>
        <p:spPr>
          <a:xfrm>
            <a:off x="609600" y="6477000"/>
            <a:ext cx="8001000" cy="0"/>
          </a:xfrm>
          <a:prstGeom prst="line">
            <a:avLst/>
          </a:prstGeom>
          <a:ln>
            <a:solidFill>
              <a:srgbClr val="607731">
                <a:alpha val="2600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9600" y="6488113"/>
            <a:ext cx="8001000" cy="231775"/>
          </a:xfrm>
          <a:prstGeom prst="rect">
            <a:avLst/>
          </a:prstGeom>
        </p:spPr>
        <p:txBody>
          <a:bodyPr>
            <a:spAutoFit/>
          </a:bodyPr>
          <a:lstStyle/>
          <a:p>
            <a:pPr algn="ctr" fontAlgn="auto">
              <a:spcBef>
                <a:spcPts val="0"/>
              </a:spcBef>
              <a:spcAft>
                <a:spcPts val="0"/>
              </a:spcAft>
              <a:defRPr/>
            </a:pPr>
            <a:r>
              <a:rPr lang="pl-PL" sz="900" i="1" dirty="0">
                <a:solidFill>
                  <a:schemeClr val="bg1">
                    <a:lumMod val="50000"/>
                  </a:schemeClr>
                </a:solidFill>
                <a:latin typeface="+mn-lt"/>
                <a:cs typeface="+mn-cs"/>
              </a:rPr>
              <a:t>Copyright by ProXmedia 2011</a:t>
            </a:r>
            <a:endParaRPr lang="en-US" sz="900" i="1" dirty="0">
              <a:solidFill>
                <a:schemeClr val="bg1">
                  <a:lumMod val="50000"/>
                </a:schemeClr>
              </a:solidFill>
              <a:latin typeface="+mn-lt"/>
              <a:cs typeface="+mn-cs"/>
            </a:endParaRPr>
          </a:p>
        </p:txBody>
      </p:sp>
      <p:sp>
        <p:nvSpPr>
          <p:cNvPr id="9" name="TextBox 8"/>
          <p:cNvSpPr txBox="1"/>
          <p:nvPr/>
        </p:nvSpPr>
        <p:spPr>
          <a:xfrm>
            <a:off x="6781800" y="2514600"/>
            <a:ext cx="1752600" cy="2016125"/>
          </a:xfrm>
          <a:prstGeom prst="rect">
            <a:avLst/>
          </a:prstGeom>
          <a:noFill/>
        </p:spPr>
        <p:txBody>
          <a:bodyPr>
            <a:spAutoFit/>
          </a:bodyPr>
          <a:lstStyle/>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a:t>
            </a:r>
            <a:r>
              <a:rPr lang="en-GB" sz="900" i="1" dirty="0" smtClean="0">
                <a:solidFill>
                  <a:schemeClr val="tx1">
                    <a:lumMod val="75000"/>
                    <a:lumOff val="25000"/>
                  </a:schemeClr>
                </a:solidFill>
                <a:latin typeface="+mn-lt"/>
                <a:cs typeface="+mn-cs"/>
              </a:rPr>
              <a:t>possibility </a:t>
            </a:r>
            <a:r>
              <a:rPr lang="en-GB" sz="900" i="1" dirty="0">
                <a:solidFill>
                  <a:schemeClr val="tx1">
                    <a:lumMod val="75000"/>
                    <a:lumOff val="25000"/>
                  </a:schemeClr>
                </a:solidFill>
                <a:latin typeface="+mn-lt"/>
                <a:cs typeface="+mn-cs"/>
              </a:rPr>
              <a:t>to adjust the salary range thresholds</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of limiting the sample from the bottom and top of the boundary</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pl-PL" sz="900" i="1" dirty="0">
                <a:solidFill>
                  <a:schemeClr val="tx1">
                    <a:lumMod val="75000"/>
                    <a:lumOff val="25000"/>
                  </a:schemeClr>
                </a:solidFill>
                <a:latin typeface="+mn-lt"/>
                <a:cs typeface="+mn-cs"/>
              </a:rPr>
              <a:t> </a:t>
            </a:r>
            <a:r>
              <a:rPr lang="en-GB" sz="900" i="1" dirty="0">
                <a:solidFill>
                  <a:schemeClr val="tx1">
                    <a:lumMod val="75000"/>
                    <a:lumOff val="25000"/>
                  </a:schemeClr>
                </a:solidFill>
                <a:latin typeface="+mn-lt"/>
                <a:cs typeface="+mn-cs"/>
              </a:rPr>
              <a:t>The possibility to customize the data for a specific period of time</a:t>
            </a: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to analyze a single salary range</a:t>
            </a:r>
            <a:endParaRPr lang="pl-PL" sz="900" dirty="0">
              <a:latin typeface="+mn-lt"/>
              <a:cs typeface="+mn-cs"/>
            </a:endParaRPr>
          </a:p>
          <a:p>
            <a:pPr fontAlgn="auto">
              <a:spcBef>
                <a:spcPts val="0"/>
              </a:spcBef>
              <a:spcAft>
                <a:spcPts val="0"/>
              </a:spcAft>
              <a:defRPr/>
            </a:pPr>
            <a:endParaRPr lang="en-US" sz="800" dirty="0">
              <a:latin typeface="+mn-lt"/>
              <a:cs typeface="+mn-cs"/>
            </a:endParaRPr>
          </a:p>
        </p:txBody>
      </p:sp>
      <p:sp>
        <p:nvSpPr>
          <p:cNvPr id="10" name="Title 1"/>
          <p:cNvSpPr>
            <a:spLocks noGrp="1"/>
          </p:cNvSpPr>
          <p:nvPr>
            <p:ph type="title"/>
          </p:nvPr>
        </p:nvSpPr>
        <p:spPr/>
        <p:txBody>
          <a:bodyPr rtlCol="0">
            <a:normAutofit/>
          </a:bodyPr>
          <a:lstStyle/>
          <a:p>
            <a:pPr eaLnBrk="1" fontAlgn="auto" hangingPunct="1">
              <a:lnSpc>
                <a:spcPct val="150000"/>
              </a:lnSpc>
              <a:spcAft>
                <a:spcPts val="0"/>
              </a:spcAft>
              <a:defRPr/>
            </a:pPr>
            <a:r>
              <a:rPr lang="en-GB" sz="2000" b="1" i="1" dirty="0" smtClean="0">
                <a:solidFill>
                  <a:srgbClr val="00717C"/>
                </a:solidFill>
              </a:rPr>
              <a:t>Satisfaction levels</a:t>
            </a:r>
            <a:r>
              <a:rPr lang="pl-PL" sz="2000" b="1" dirty="0" smtClean="0"/>
              <a:t/>
            </a:r>
            <a:br>
              <a:rPr lang="pl-PL" sz="2000" b="1" dirty="0" smtClean="0"/>
            </a:br>
            <a:r>
              <a:rPr lang="en-GB" sz="1100" i="1" dirty="0" smtClean="0">
                <a:solidFill>
                  <a:schemeClr val="tx1">
                    <a:lumMod val="50000"/>
                    <a:lumOff val="50000"/>
                  </a:schemeClr>
                </a:solidFill>
              </a:rPr>
              <a:t>Shows the satisfaction levels in salary ranges</a:t>
            </a:r>
            <a:endParaRPr lang="en-US" sz="1100" b="1" i="1" dirty="0">
              <a:solidFill>
                <a:schemeClr val="tx1">
                  <a:lumMod val="50000"/>
                  <a:lumOff val="50000"/>
                </a:schemeClr>
              </a:solidFill>
            </a:endParaRPr>
          </a:p>
        </p:txBody>
      </p:sp>
      <p:pic>
        <p:nvPicPr>
          <p:cNvPr id="82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1657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Box 11"/>
          <p:cNvSpPr txBox="1">
            <a:spLocks noChangeArrowheads="1"/>
          </p:cNvSpPr>
          <p:nvPr/>
        </p:nvSpPr>
        <p:spPr bwMode="auto">
          <a:xfrm>
            <a:off x="609600" y="6248400"/>
            <a:ext cx="1219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800" i="1">
                <a:solidFill>
                  <a:srgbClr val="00717C"/>
                </a:solidFill>
              </a:rPr>
              <a:t>* </a:t>
            </a:r>
            <a:r>
              <a:rPr lang="en-GB" altLang="en-US" sz="800" i="1">
                <a:solidFill>
                  <a:srgbClr val="00717C"/>
                </a:solidFill>
              </a:rPr>
              <a:t>Random data</a:t>
            </a:r>
            <a:endParaRPr lang="en-US" altLang="en-US" sz="800" i="1">
              <a:solidFill>
                <a:srgbClr val="00717C"/>
              </a:solidFill>
            </a:endParaRPr>
          </a:p>
        </p:txBody>
      </p:sp>
      <p:pic>
        <p:nvPicPr>
          <p:cNvPr id="8203" name="Content Placeholder 11" descr="4.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3549"/>
          <a:stretch/>
        </p:blipFill>
        <p:spPr>
          <a:xfrm>
            <a:off x="533400" y="1711551"/>
            <a:ext cx="5943600" cy="4525963"/>
          </a:xfrm>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09600" y="6477000"/>
            <a:ext cx="8001000" cy="0"/>
          </a:xfrm>
          <a:prstGeom prst="line">
            <a:avLst/>
          </a:prstGeom>
          <a:ln>
            <a:solidFill>
              <a:srgbClr val="607731">
                <a:alpha val="2600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9600" y="6488113"/>
            <a:ext cx="8001000" cy="231775"/>
          </a:xfrm>
          <a:prstGeom prst="rect">
            <a:avLst/>
          </a:prstGeom>
        </p:spPr>
        <p:txBody>
          <a:bodyPr>
            <a:spAutoFit/>
          </a:bodyPr>
          <a:lstStyle/>
          <a:p>
            <a:pPr algn="ctr" fontAlgn="auto">
              <a:spcBef>
                <a:spcPts val="0"/>
              </a:spcBef>
              <a:spcAft>
                <a:spcPts val="0"/>
              </a:spcAft>
              <a:defRPr/>
            </a:pPr>
            <a:r>
              <a:rPr lang="pl-PL" sz="900" i="1" dirty="0">
                <a:solidFill>
                  <a:schemeClr val="bg1">
                    <a:lumMod val="50000"/>
                  </a:schemeClr>
                </a:solidFill>
                <a:latin typeface="+mn-lt"/>
                <a:cs typeface="+mn-cs"/>
              </a:rPr>
              <a:t>Copyright by ProXmedia 2011</a:t>
            </a:r>
            <a:endParaRPr lang="en-US" sz="900" i="1" dirty="0">
              <a:solidFill>
                <a:schemeClr val="bg1">
                  <a:lumMod val="50000"/>
                </a:schemeClr>
              </a:solidFill>
              <a:latin typeface="+mn-lt"/>
              <a:cs typeface="+mn-cs"/>
            </a:endParaRPr>
          </a:p>
        </p:txBody>
      </p:sp>
      <p:sp>
        <p:nvSpPr>
          <p:cNvPr id="8" name="Rectangle 7"/>
          <p:cNvSpPr/>
          <p:nvPr/>
        </p:nvSpPr>
        <p:spPr>
          <a:xfrm>
            <a:off x="6631200" y="2134800"/>
            <a:ext cx="1981200" cy="2894400"/>
          </a:xfrm>
          <a:prstGeom prst="rect">
            <a:avLst/>
          </a:prstGeom>
          <a:solidFill>
            <a:srgbClr val="00717C">
              <a:alpha val="9000"/>
            </a:srgbClr>
          </a:solidFill>
          <a:ln w="9525">
            <a:solidFill>
              <a:srgbClr val="306E28">
                <a:alpha val="75000"/>
              </a:srgbClr>
            </a:solidFill>
          </a:ln>
          <a:effectLst>
            <a:innerShdw blurRad="63500" dist="317500" dir="2700000">
              <a:srgbClr val="00717C">
                <a:alpha val="18000"/>
              </a:srgbClr>
            </a:innerShdw>
          </a:effectLst>
        </p:spPr>
        <p:style>
          <a:lnRef idx="2">
            <a:schemeClr val="dk1"/>
          </a:lnRef>
          <a:fillRef idx="1">
            <a:schemeClr val="lt1"/>
          </a:fillRef>
          <a:effectRef idx="0">
            <a:schemeClr val="dk1"/>
          </a:effectRef>
          <a:fontRef idx="minor">
            <a:schemeClr val="dk1"/>
          </a:fontRef>
        </p:style>
        <p:txBody>
          <a:bodyPr/>
          <a:lstStyle/>
          <a:p>
            <a:pPr algn="ctr" fontAlgn="auto">
              <a:lnSpc>
                <a:spcPct val="150000"/>
              </a:lnSpc>
              <a:spcBef>
                <a:spcPts val="0"/>
              </a:spcBef>
              <a:spcAft>
                <a:spcPts val="0"/>
              </a:spcAft>
              <a:defRPr/>
            </a:pPr>
            <a:r>
              <a:rPr lang="en-GB" sz="1200" b="1" dirty="0">
                <a:solidFill>
                  <a:srgbClr val="00717C"/>
                </a:solidFill>
              </a:rPr>
              <a:t>Main</a:t>
            </a:r>
            <a:r>
              <a:rPr lang="pl-PL" sz="1200" b="1" dirty="0">
                <a:solidFill>
                  <a:srgbClr val="00717C"/>
                </a:solidFill>
              </a:rPr>
              <a:t> features</a:t>
            </a:r>
            <a:endParaRPr lang="en-US" sz="1200" b="1" dirty="0">
              <a:solidFill>
                <a:srgbClr val="00717C"/>
              </a:solidFill>
            </a:endParaRPr>
          </a:p>
        </p:txBody>
      </p:sp>
      <p:sp>
        <p:nvSpPr>
          <p:cNvPr id="9" name="TextBox 8"/>
          <p:cNvSpPr txBox="1"/>
          <p:nvPr/>
        </p:nvSpPr>
        <p:spPr>
          <a:xfrm>
            <a:off x="6781800" y="2514600"/>
            <a:ext cx="1752600" cy="2170113"/>
          </a:xfrm>
          <a:prstGeom prst="rect">
            <a:avLst/>
          </a:prstGeom>
          <a:noFill/>
        </p:spPr>
        <p:txBody>
          <a:bodyPr>
            <a:spAutoFit/>
          </a:bodyPr>
          <a:lstStyle/>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possibility </a:t>
            </a:r>
            <a:r>
              <a:rPr lang="en-GB" sz="900" i="1" dirty="0">
                <a:solidFill>
                  <a:schemeClr val="tx1">
                    <a:lumMod val="75000"/>
                    <a:lumOff val="25000"/>
                  </a:schemeClr>
                </a:solidFill>
                <a:latin typeface="+mn-lt"/>
                <a:cs typeface="+mn-cs"/>
              </a:rPr>
              <a:t>to adjust the salary range thresholds</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of limiting the sample from the bottom and top of the boundary</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pl-PL" sz="900" i="1" dirty="0">
                <a:solidFill>
                  <a:schemeClr val="tx1">
                    <a:lumMod val="75000"/>
                    <a:lumOff val="25000"/>
                  </a:schemeClr>
                </a:solidFill>
                <a:latin typeface="+mn-lt"/>
                <a:cs typeface="+mn-cs"/>
              </a:rPr>
              <a:t> </a:t>
            </a:r>
            <a:r>
              <a:rPr lang="en-GB" sz="900" i="1" dirty="0">
                <a:solidFill>
                  <a:schemeClr val="tx1">
                    <a:lumMod val="75000"/>
                    <a:lumOff val="25000"/>
                  </a:schemeClr>
                </a:solidFill>
                <a:latin typeface="+mn-lt"/>
                <a:cs typeface="+mn-cs"/>
              </a:rPr>
              <a:t>The possibility to customize the data for a specific period of time</a:t>
            </a: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to analyze professional qualifications for various sectors of the economy</a:t>
            </a:r>
            <a:endParaRPr lang="en-US" sz="800" dirty="0">
              <a:latin typeface="+mn-lt"/>
              <a:cs typeface="+mn-cs"/>
            </a:endParaRPr>
          </a:p>
        </p:txBody>
      </p:sp>
      <p:sp>
        <p:nvSpPr>
          <p:cNvPr id="10" name="Title 1"/>
          <p:cNvSpPr>
            <a:spLocks noGrp="1"/>
          </p:cNvSpPr>
          <p:nvPr>
            <p:ph type="title"/>
          </p:nvPr>
        </p:nvSpPr>
        <p:spPr/>
        <p:txBody>
          <a:bodyPr rtlCol="0">
            <a:normAutofit/>
          </a:bodyPr>
          <a:lstStyle/>
          <a:p>
            <a:pPr eaLnBrk="1" fontAlgn="auto" hangingPunct="1">
              <a:lnSpc>
                <a:spcPct val="150000"/>
              </a:lnSpc>
              <a:spcAft>
                <a:spcPts val="0"/>
              </a:spcAft>
              <a:defRPr/>
            </a:pPr>
            <a:r>
              <a:rPr lang="en-GB" sz="2000" b="1" i="1" dirty="0" smtClean="0">
                <a:solidFill>
                  <a:srgbClr val="00717C"/>
                </a:solidFill>
              </a:rPr>
              <a:t>Professional Qualifications</a:t>
            </a:r>
            <a:r>
              <a:rPr lang="pl-PL" sz="2000" b="1" dirty="0" smtClean="0"/>
              <a:t/>
            </a:r>
            <a:br>
              <a:rPr lang="pl-PL" sz="2000" b="1" dirty="0" smtClean="0"/>
            </a:br>
            <a:r>
              <a:rPr lang="en-GB" sz="1100" i="1" dirty="0" smtClean="0">
                <a:solidFill>
                  <a:schemeClr val="tx1">
                    <a:lumMod val="50000"/>
                    <a:lumOff val="50000"/>
                  </a:schemeClr>
                </a:solidFill>
              </a:rPr>
              <a:t>Shows qualification’s occurrence in salary ranges</a:t>
            </a:r>
            <a:endParaRPr lang="en-US" sz="1100" b="1" i="1" dirty="0">
              <a:solidFill>
                <a:schemeClr val="tx1">
                  <a:lumMod val="50000"/>
                  <a:lumOff val="50000"/>
                </a:schemeClr>
              </a:solidFill>
            </a:endParaRPr>
          </a:p>
        </p:txBody>
      </p:sp>
      <p:pic>
        <p:nvPicPr>
          <p:cNvPr id="92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1657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Box 11"/>
          <p:cNvSpPr txBox="1">
            <a:spLocks noChangeArrowheads="1"/>
          </p:cNvSpPr>
          <p:nvPr/>
        </p:nvSpPr>
        <p:spPr bwMode="auto">
          <a:xfrm>
            <a:off x="609600" y="6248400"/>
            <a:ext cx="1219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800" i="1">
                <a:solidFill>
                  <a:srgbClr val="00717C"/>
                </a:solidFill>
              </a:rPr>
              <a:t>* </a:t>
            </a:r>
            <a:r>
              <a:rPr lang="en-GB" altLang="en-US" sz="800" i="1">
                <a:solidFill>
                  <a:srgbClr val="00717C"/>
                </a:solidFill>
              </a:rPr>
              <a:t>Random data</a:t>
            </a:r>
            <a:endParaRPr lang="en-US" altLang="en-US" sz="800" i="1">
              <a:solidFill>
                <a:srgbClr val="00717C"/>
              </a:solidFill>
            </a:endParaRPr>
          </a:p>
        </p:txBody>
      </p:sp>
      <p:pic>
        <p:nvPicPr>
          <p:cNvPr id="9227" name="Content Placeholder 11" descr="5.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157" b="-3549"/>
          <a:stretch/>
        </p:blipFill>
        <p:spPr>
          <a:xfrm>
            <a:off x="762000" y="1600200"/>
            <a:ext cx="5189538" cy="4525963"/>
          </a:xfrm>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31200" y="2134800"/>
            <a:ext cx="1981200" cy="2894400"/>
          </a:xfrm>
          <a:prstGeom prst="rect">
            <a:avLst/>
          </a:prstGeom>
          <a:solidFill>
            <a:srgbClr val="00717C">
              <a:alpha val="9000"/>
            </a:srgbClr>
          </a:solidFill>
          <a:ln w="9525">
            <a:solidFill>
              <a:srgbClr val="306E28">
                <a:alpha val="75000"/>
              </a:srgbClr>
            </a:solidFill>
          </a:ln>
          <a:effectLst>
            <a:innerShdw blurRad="63500" dist="317500" dir="2700000">
              <a:srgbClr val="00717C">
                <a:alpha val="18000"/>
              </a:srgbClr>
            </a:innerShdw>
          </a:effectLst>
        </p:spPr>
        <p:style>
          <a:lnRef idx="2">
            <a:schemeClr val="dk1"/>
          </a:lnRef>
          <a:fillRef idx="1">
            <a:schemeClr val="lt1"/>
          </a:fillRef>
          <a:effectRef idx="0">
            <a:schemeClr val="dk1"/>
          </a:effectRef>
          <a:fontRef idx="minor">
            <a:schemeClr val="dk1"/>
          </a:fontRef>
        </p:style>
        <p:txBody>
          <a:bodyPr/>
          <a:lstStyle/>
          <a:p>
            <a:pPr algn="ctr" fontAlgn="auto">
              <a:lnSpc>
                <a:spcPct val="150000"/>
              </a:lnSpc>
              <a:spcBef>
                <a:spcPts val="0"/>
              </a:spcBef>
              <a:spcAft>
                <a:spcPts val="0"/>
              </a:spcAft>
              <a:defRPr/>
            </a:pPr>
            <a:r>
              <a:rPr lang="en-GB" sz="1200" b="1" dirty="0">
                <a:solidFill>
                  <a:srgbClr val="00717C"/>
                </a:solidFill>
              </a:rPr>
              <a:t>Main</a:t>
            </a:r>
            <a:r>
              <a:rPr lang="pl-PL" sz="1200" b="1" dirty="0">
                <a:solidFill>
                  <a:srgbClr val="00717C"/>
                </a:solidFill>
              </a:rPr>
              <a:t> features</a:t>
            </a:r>
            <a:endParaRPr lang="en-US" sz="1200" b="1" dirty="0">
              <a:solidFill>
                <a:srgbClr val="00717C"/>
              </a:solidFill>
            </a:endParaRPr>
          </a:p>
        </p:txBody>
      </p:sp>
      <p:cxnSp>
        <p:nvCxnSpPr>
          <p:cNvPr id="5" name="Straight Connector 4"/>
          <p:cNvCxnSpPr/>
          <p:nvPr/>
        </p:nvCxnSpPr>
        <p:spPr>
          <a:xfrm>
            <a:off x="609600" y="6477000"/>
            <a:ext cx="8001000" cy="0"/>
          </a:xfrm>
          <a:prstGeom prst="line">
            <a:avLst/>
          </a:prstGeom>
          <a:ln>
            <a:solidFill>
              <a:srgbClr val="607731">
                <a:alpha val="2600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9600" y="6488113"/>
            <a:ext cx="8001000" cy="231775"/>
          </a:xfrm>
          <a:prstGeom prst="rect">
            <a:avLst/>
          </a:prstGeom>
        </p:spPr>
        <p:txBody>
          <a:bodyPr>
            <a:spAutoFit/>
          </a:bodyPr>
          <a:lstStyle/>
          <a:p>
            <a:pPr algn="ctr" fontAlgn="auto">
              <a:spcBef>
                <a:spcPts val="0"/>
              </a:spcBef>
              <a:spcAft>
                <a:spcPts val="0"/>
              </a:spcAft>
              <a:defRPr/>
            </a:pPr>
            <a:r>
              <a:rPr lang="pl-PL" sz="900" i="1" dirty="0">
                <a:solidFill>
                  <a:schemeClr val="bg1">
                    <a:lumMod val="50000"/>
                  </a:schemeClr>
                </a:solidFill>
                <a:latin typeface="+mn-lt"/>
                <a:cs typeface="+mn-cs"/>
              </a:rPr>
              <a:t>Copyright by ProXmedia 2011</a:t>
            </a:r>
            <a:endParaRPr lang="en-US" sz="900" i="1" dirty="0">
              <a:solidFill>
                <a:schemeClr val="bg1">
                  <a:lumMod val="50000"/>
                </a:schemeClr>
              </a:solidFill>
              <a:latin typeface="+mn-lt"/>
              <a:cs typeface="+mn-cs"/>
            </a:endParaRPr>
          </a:p>
        </p:txBody>
      </p:sp>
      <p:sp>
        <p:nvSpPr>
          <p:cNvPr id="9" name="TextBox 8"/>
          <p:cNvSpPr txBox="1"/>
          <p:nvPr/>
        </p:nvSpPr>
        <p:spPr>
          <a:xfrm>
            <a:off x="6705600" y="2362200"/>
            <a:ext cx="1828800" cy="2292350"/>
          </a:xfrm>
          <a:prstGeom prst="rect">
            <a:avLst/>
          </a:prstGeom>
          <a:noFill/>
        </p:spPr>
        <p:txBody>
          <a:bodyPr>
            <a:spAutoFit/>
          </a:bodyPr>
          <a:lstStyle/>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cs typeface="+mn-cs"/>
              </a:rPr>
              <a:t>The possibility </a:t>
            </a:r>
            <a:r>
              <a:rPr lang="en-GB" sz="900" i="1" dirty="0">
                <a:solidFill>
                  <a:schemeClr val="tx1">
                    <a:lumMod val="75000"/>
                    <a:lumOff val="25000"/>
                  </a:schemeClr>
                </a:solidFill>
                <a:latin typeface="+mn-lt"/>
                <a:cs typeface="+mn-cs"/>
              </a:rPr>
              <a:t>to adjust the salary range thresholds</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smtClean="0">
                <a:solidFill>
                  <a:schemeClr val="tx1">
                    <a:lumMod val="75000"/>
                    <a:lumOff val="25000"/>
                  </a:schemeClr>
                </a:solidFill>
                <a:latin typeface="+mn-lt"/>
              </a:rPr>
              <a:t>The </a:t>
            </a:r>
            <a:r>
              <a:rPr lang="en-GB" sz="900" i="1" dirty="0">
                <a:solidFill>
                  <a:schemeClr val="tx1">
                    <a:lumMod val="75000"/>
                    <a:lumOff val="25000"/>
                  </a:schemeClr>
                </a:solidFill>
                <a:latin typeface="+mn-lt"/>
              </a:rPr>
              <a:t>possibility to customize the data for a specific period of time</a:t>
            </a: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to analyze the salary trend from previous quarters</a:t>
            </a:r>
          </a:p>
          <a:p>
            <a:pPr marL="228600" indent="-228600" fontAlgn="auto">
              <a:spcBef>
                <a:spcPts val="0"/>
              </a:spcBef>
              <a:spcAft>
                <a:spcPts val="0"/>
              </a:spcAft>
              <a:defRPr/>
            </a:pPr>
            <a:endParaRPr lang="pl-PL" sz="900" i="1" dirty="0">
              <a:solidFill>
                <a:schemeClr val="tx1">
                  <a:lumMod val="75000"/>
                  <a:lumOff val="25000"/>
                </a:schemeClr>
              </a:solidFill>
              <a:latin typeface="+mn-lt"/>
              <a:cs typeface="+mn-cs"/>
            </a:endParaRPr>
          </a:p>
          <a:p>
            <a:pPr marL="228600" indent="-228600" fontAlgn="auto">
              <a:spcBef>
                <a:spcPts val="0"/>
              </a:spcBef>
              <a:spcAft>
                <a:spcPts val="0"/>
              </a:spcAft>
              <a:buFont typeface="Wingdings" pitchFamily="2" charset="2"/>
              <a:buChar char="ü"/>
              <a:defRPr/>
            </a:pPr>
            <a:r>
              <a:rPr lang="en-GB" sz="900" i="1" dirty="0">
                <a:solidFill>
                  <a:schemeClr val="tx1">
                    <a:lumMod val="75000"/>
                    <a:lumOff val="25000"/>
                  </a:schemeClr>
                </a:solidFill>
                <a:latin typeface="+mn-lt"/>
                <a:cs typeface="+mn-cs"/>
              </a:rPr>
              <a:t>The possibility to analyze data from the current quarter (or even half of the quarter)</a:t>
            </a:r>
            <a:endParaRPr lang="pl-PL" sz="900" dirty="0">
              <a:latin typeface="+mn-lt"/>
              <a:cs typeface="+mn-cs"/>
            </a:endParaRPr>
          </a:p>
          <a:p>
            <a:pPr fontAlgn="auto">
              <a:spcBef>
                <a:spcPts val="0"/>
              </a:spcBef>
              <a:spcAft>
                <a:spcPts val="0"/>
              </a:spcAft>
              <a:defRPr/>
            </a:pPr>
            <a:endParaRPr lang="en-US" sz="800" dirty="0">
              <a:latin typeface="+mn-lt"/>
              <a:cs typeface="+mn-cs"/>
            </a:endParaRPr>
          </a:p>
        </p:txBody>
      </p:sp>
      <p:sp>
        <p:nvSpPr>
          <p:cNvPr id="10" name="Title 1"/>
          <p:cNvSpPr>
            <a:spLocks noGrp="1"/>
          </p:cNvSpPr>
          <p:nvPr>
            <p:ph type="title"/>
          </p:nvPr>
        </p:nvSpPr>
        <p:spPr/>
        <p:txBody>
          <a:bodyPr rtlCol="0">
            <a:normAutofit/>
          </a:bodyPr>
          <a:lstStyle/>
          <a:p>
            <a:pPr eaLnBrk="1" fontAlgn="auto" hangingPunct="1">
              <a:lnSpc>
                <a:spcPct val="150000"/>
              </a:lnSpc>
              <a:spcAft>
                <a:spcPts val="0"/>
              </a:spcAft>
              <a:defRPr/>
            </a:pPr>
            <a:r>
              <a:rPr lang="en-GB" sz="2000" b="1" i="1" dirty="0" smtClean="0">
                <a:solidFill>
                  <a:srgbClr val="00717C"/>
                </a:solidFill>
              </a:rPr>
              <a:t>Salary trend</a:t>
            </a:r>
            <a:r>
              <a:rPr lang="pl-PL" sz="2000" b="1" dirty="0" smtClean="0"/>
              <a:t/>
            </a:r>
            <a:br>
              <a:rPr lang="pl-PL" sz="2000" b="1" dirty="0" smtClean="0"/>
            </a:br>
            <a:r>
              <a:rPr lang="en-GB" sz="1100" i="1" dirty="0" smtClean="0">
                <a:solidFill>
                  <a:schemeClr val="tx1">
                    <a:lumMod val="50000"/>
                    <a:lumOff val="50000"/>
                  </a:schemeClr>
                </a:solidFill>
              </a:rPr>
              <a:t> Presents the change in average earnings on a quarterly basis</a:t>
            </a:r>
            <a:endParaRPr lang="en-US" sz="1100" b="1" i="1" dirty="0">
              <a:solidFill>
                <a:schemeClr val="tx1">
                  <a:lumMod val="50000"/>
                  <a:lumOff val="50000"/>
                </a:schemeClr>
              </a:solidFill>
            </a:endParaRPr>
          </a:p>
        </p:txBody>
      </p:sp>
      <p:pic>
        <p:nvPicPr>
          <p:cNvPr id="102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1657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Box 11"/>
          <p:cNvSpPr txBox="1">
            <a:spLocks noChangeArrowheads="1"/>
          </p:cNvSpPr>
          <p:nvPr/>
        </p:nvSpPr>
        <p:spPr bwMode="auto">
          <a:xfrm>
            <a:off x="609600" y="6248400"/>
            <a:ext cx="1219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800" i="1">
                <a:solidFill>
                  <a:srgbClr val="00717C"/>
                </a:solidFill>
              </a:rPr>
              <a:t>* </a:t>
            </a:r>
            <a:r>
              <a:rPr lang="en-GB" altLang="en-US" sz="800" i="1">
                <a:solidFill>
                  <a:srgbClr val="00717C"/>
                </a:solidFill>
              </a:rPr>
              <a:t>Random data</a:t>
            </a:r>
            <a:endParaRPr lang="en-US" altLang="en-US" sz="800" i="1">
              <a:solidFill>
                <a:srgbClr val="00717C"/>
              </a:solidFill>
            </a:endParaRPr>
          </a:p>
        </p:txBody>
      </p:sp>
      <p:pic>
        <p:nvPicPr>
          <p:cNvPr id="10251" name="Content Placeholder 11" descr="6.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4744"/>
          <a:stretch/>
        </p:blipFill>
        <p:spPr>
          <a:xfrm>
            <a:off x="609600" y="1524000"/>
            <a:ext cx="5867400" cy="4525963"/>
          </a:xfrm>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TotalTime>
  <Words>1541</Words>
  <Application>Microsoft Office PowerPoint</Application>
  <PresentationFormat>On-screen Show (4:3)</PresentationFormat>
  <Paragraphs>238</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Salary Analytics™</vt:lpstr>
      <vt:lpstr>Salary Analytics™ usage suggested forms of use</vt:lpstr>
      <vt:lpstr>Report „Departments”  Shows a breakdown of salary ranges for various firm departments</vt:lpstr>
      <vt:lpstr>Report „Sectors” Shows a breakdown of salary ranges for the sectors according to PKD </vt:lpstr>
      <vt:lpstr>Job offer sources Shows a breakdown of job origin sources as a percentage</vt:lpstr>
      <vt:lpstr>Histogram  Shows a breakdown of the number of people in each salary ranges</vt:lpstr>
      <vt:lpstr>Satisfaction levels Shows the satisfaction levels in salary ranges</vt:lpstr>
      <vt:lpstr>Professional Qualifications Shows qualification’s occurrence in salary ranges</vt:lpstr>
      <vt:lpstr>Salary trend  Presents the change in average earnings on a quarterly basis</vt:lpstr>
      <vt:lpstr>Report „Professions”  Shows a breakdown of profession groups in salary ranges</vt:lpstr>
      <vt:lpstr>Report „Professional Qualifications”  Shows the impact of professional qualifications on wages</vt:lpstr>
      <vt:lpstr>Report „Language skills” Shows the impact of language skills on wages</vt:lpstr>
      <vt:lpstr>Report „Benefits”  Presents the distribution of satisfaction with received benefits</vt:lpstr>
      <vt:lpstr>Report „Salary bonuses” Presents the share of the salary increases in wages and their occurrence [%]</vt:lpstr>
      <vt:lpstr>Report „Salary rises” Shows the levels of satisfaction with the received increases and their occurrence [%]</vt:lpstr>
      <vt:lpstr>Report „Map - regions”  Presents the distribution of wages by region</vt:lpstr>
      <vt:lpstr>Report „Map - voivodeships ” Shows a breakdown of salaries broken down by province</vt:lpstr>
      <vt:lpstr>Report „Map - sub regions” Shows a breakdown of salaries broken down into sub regions</vt:lpstr>
      <vt:lpstr>Report „Map – drill down” Presents the distribution of wages in sub  location ("drill down" function)</vt:lpstr>
      <vt:lpstr>Additional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Salary Analytics</dc:title>
  <dc:creator>ProXmedia</dc:creator>
  <cp:keywords>Salary Analytics</cp:keywords>
  <cp:lastModifiedBy>Mariusz Szymczak</cp:lastModifiedBy>
  <cp:revision>219</cp:revision>
  <dcterms:created xsi:type="dcterms:W3CDTF">2006-08-16T00:00:00Z</dcterms:created>
  <dcterms:modified xsi:type="dcterms:W3CDTF">2013-11-12T13:35:11Z</dcterms:modified>
  <cp:contentStatus>Wersja ostateczna</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